
<file path=[Content_Types].xml><?xml version="1.0" encoding="utf-8"?>
<Types xmlns="http://schemas.openxmlformats.org/package/2006/content-types">
  <Default Extension="bin" ContentType="image/unknown"/>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8"/>
  </p:notesMasterIdLst>
  <p:sldIdLst>
    <p:sldId id="256" r:id="rId2"/>
    <p:sldId id="314" r:id="rId3"/>
    <p:sldId id="257" r:id="rId4"/>
    <p:sldId id="321" r:id="rId5"/>
    <p:sldId id="318" r:id="rId6"/>
    <p:sldId id="322" r:id="rId7"/>
    <p:sldId id="323" r:id="rId8"/>
    <p:sldId id="312" r:id="rId9"/>
    <p:sldId id="324" r:id="rId10"/>
    <p:sldId id="325" r:id="rId11"/>
    <p:sldId id="326" r:id="rId12"/>
    <p:sldId id="327" r:id="rId13"/>
    <p:sldId id="329" r:id="rId14"/>
    <p:sldId id="356" r:id="rId15"/>
    <p:sldId id="331" r:id="rId16"/>
    <p:sldId id="332" r:id="rId17"/>
    <p:sldId id="334" r:id="rId18"/>
    <p:sldId id="335" r:id="rId19"/>
    <p:sldId id="336" r:id="rId20"/>
    <p:sldId id="338" r:id="rId21"/>
    <p:sldId id="352" r:id="rId22"/>
    <p:sldId id="339" r:id="rId23"/>
    <p:sldId id="340" r:id="rId24"/>
    <p:sldId id="341" r:id="rId25"/>
    <p:sldId id="342" r:id="rId26"/>
    <p:sldId id="343" r:id="rId27"/>
    <p:sldId id="344" r:id="rId28"/>
    <p:sldId id="347" r:id="rId29"/>
    <p:sldId id="346" r:id="rId30"/>
    <p:sldId id="353" r:id="rId31"/>
    <p:sldId id="348" r:id="rId32"/>
    <p:sldId id="354" r:id="rId33"/>
    <p:sldId id="349" r:id="rId34"/>
    <p:sldId id="355" r:id="rId35"/>
    <p:sldId id="350" r:id="rId36"/>
    <p:sldId id="351" r:id="rId37"/>
  </p:sldIdLst>
  <p:sldSz cx="9144000" cy="5143500" type="screen16x9"/>
  <p:notesSz cx="6858000" cy="9144000"/>
  <p:embeddedFontLst>
    <p:embeddedFont>
      <p:font typeface="Cambria Math" panose="02040503050406030204" pitchFamily="18" charset="0"/>
      <p:regular r:id="rId39"/>
    </p:embeddedFont>
    <p:embeddedFont>
      <p:font typeface="Consolas" panose="020B0609020204030204" pitchFamily="49" charset="0"/>
      <p:regular r:id="rId40"/>
      <p:bold r:id="rId41"/>
      <p:italic r:id="rId42"/>
      <p:boldItalic r:id="rId43"/>
    </p:embeddedFont>
    <p:embeddedFont>
      <p:font typeface="DM Sans" pitchFamily="2" charset="0"/>
      <p:regular r:id="rId44"/>
      <p:bold r:id="rId45"/>
      <p:italic r:id="rId46"/>
      <p:boldItalic r:id="rId47"/>
    </p:embeddedFont>
    <p:embeddedFont>
      <p:font typeface="Viga"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C3BAA5-46DD-4DE4-890D-C9B1DC9DAA16}">
  <a:tblStyle styleId="{6FC3BAA5-46DD-4DE4-890D-C9B1DC9DAA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134678" y="944880"/>
            <a:ext cx="5597047" cy="1371600"/>
          </a:xfrm>
          <a:prstGeom prst="rect">
            <a:avLst/>
          </a:prstGeom>
        </p:spPr>
        <p:txBody>
          <a:bodyPr spcFirstLastPara="1" wrap="square" lIns="91425" tIns="91425" rIns="91425" bIns="91425" anchor="b" anchorCtr="0">
            <a:noAutofit/>
          </a:bodyPr>
          <a:lstStyle/>
          <a:p>
            <a:pPr lvl="0"/>
            <a:r>
              <a:rPr lang="en-US" sz="2800" dirty="0"/>
              <a:t>Messaging Web Application Using High-Speed Encryption Algorithm with Polynomial Roots </a:t>
            </a:r>
            <a:endParaRPr sz="2800" dirty="0">
              <a:solidFill>
                <a:schemeClr val="lt2"/>
              </a:solidFill>
            </a:endParaRPr>
          </a:p>
        </p:txBody>
      </p:sp>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726" y="944880"/>
            <a:ext cx="3183674" cy="2943566"/>
          </a:xfrm>
          <a:prstGeom prst="rect">
            <a:avLst/>
          </a:prstGeom>
          <a:ln>
            <a:noFill/>
          </a:ln>
          <a:effectLst>
            <a:outerShdw blurRad="292100" dist="139700" dir="2700000" algn="tl" rotWithShape="0">
              <a:srgbClr val="333333">
                <a:alpha val="65000"/>
              </a:srgbClr>
            </a:outerShdw>
          </a:effectLst>
        </p:spPr>
      </p:pic>
      <p:sp>
        <p:nvSpPr>
          <p:cNvPr id="2" name="Google Shape;159;p29">
            <a:extLst>
              <a:ext uri="{FF2B5EF4-FFF2-40B4-BE49-F238E27FC236}">
                <a16:creationId xmlns:a16="http://schemas.microsoft.com/office/drawing/2014/main" id="{D5256145-E228-5A0E-B47F-0A8794B850CE}"/>
              </a:ext>
            </a:extLst>
          </p:cNvPr>
          <p:cNvSpPr txBox="1">
            <a:spLocks/>
          </p:cNvSpPr>
          <p:nvPr/>
        </p:nvSpPr>
        <p:spPr>
          <a:xfrm>
            <a:off x="134678" y="3463492"/>
            <a:ext cx="5597047" cy="4249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C51"/>
              </a:buClr>
              <a:buSzPts val="4800"/>
              <a:buFont typeface="Viga"/>
              <a:buNone/>
              <a:defRPr sz="4800" b="0" i="0" u="none" strike="noStrike" cap="none">
                <a:solidFill>
                  <a:srgbClr val="1F1C51"/>
                </a:solidFill>
                <a:latin typeface="Viga"/>
                <a:ea typeface="Viga"/>
                <a:cs typeface="Viga"/>
                <a:sym typeface="Viga"/>
              </a:defRPr>
            </a:lvl1pPr>
            <a:lvl2pPr marR="0" lvl="1"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2pPr>
            <a:lvl3pPr marR="0" lvl="2"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3pPr>
            <a:lvl4pPr marR="0" lvl="3"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4pPr>
            <a:lvl5pPr marR="0" lvl="4"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5pPr>
            <a:lvl6pPr marR="0" lvl="5"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6pPr>
            <a:lvl7pPr marR="0" lvl="6"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7pPr>
            <a:lvl8pPr marR="0" lvl="7"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8pPr>
            <a:lvl9pPr marR="0" lvl="8" algn="l" rtl="0">
              <a:lnSpc>
                <a:spcPct val="100000"/>
              </a:lnSpc>
              <a:spcBef>
                <a:spcPts val="0"/>
              </a:spcBef>
              <a:spcAft>
                <a:spcPts val="0"/>
              </a:spcAft>
              <a:buClr>
                <a:srgbClr val="1F1C51"/>
              </a:buClr>
              <a:buSzPts val="6000"/>
              <a:buFont typeface="Arial"/>
              <a:buNone/>
              <a:defRPr sz="6000" b="0" i="0" u="none" strike="noStrike" cap="none">
                <a:solidFill>
                  <a:srgbClr val="1F1C51"/>
                </a:solidFill>
                <a:latin typeface="Arial"/>
                <a:ea typeface="Arial"/>
                <a:cs typeface="Arial"/>
                <a:sym typeface="Arial"/>
              </a:defRPr>
            </a:lvl9pPr>
          </a:lstStyle>
          <a:p>
            <a:pPr algn="ctr"/>
            <a:r>
              <a:rPr lang="en-US" sz="1800" dirty="0"/>
              <a:t>InTouch</a:t>
            </a:r>
            <a:endParaRPr lang="en-US" sz="1800" dirty="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p:cNvSpPr>
                <a:spLocks noGrp="1"/>
              </p:cNvSpPr>
              <p:nvPr>
                <p:ph type="body" idx="1"/>
              </p:nvPr>
            </p:nvSpPr>
            <p:spPr>
              <a:xfrm>
                <a:off x="426721" y="1043941"/>
                <a:ext cx="6026118" cy="3365026"/>
              </a:xfrm>
            </p:spPr>
            <p:txBody>
              <a:bodyPr anchor="ctr"/>
              <a:lstStyle/>
              <a:p>
                <a:pPr marL="152400" indent="0" algn="justLow">
                  <a:buNone/>
                </a:pPr>
                <a:r>
                  <a:rPr lang="en-US" sz="1800" dirty="0"/>
                  <a:t>One of the most popular root finding algorithms is the bisection method. </a:t>
                </a:r>
              </a:p>
              <a:p>
                <a:pPr marL="152400" indent="0" algn="justLow">
                  <a:buNone/>
                </a:pPr>
                <a:endParaRPr lang="en-US" sz="1800" dirty="0"/>
              </a:p>
              <a:p>
                <a:pPr marL="152400" indent="0" algn="justLow">
                  <a:buNone/>
                </a:pPr>
                <a:r>
                  <a:rPr lang="en-US" sz="1800" dirty="0"/>
                  <a:t>Bisection method works by dividing the interval in half and then determining which subinterval contains the root. This process is repeated until the root is found with the desired accuracy.</a:t>
                </a:r>
              </a:p>
              <a:p>
                <a:pPr marL="152400" indent="0" algn="justLow">
                  <a:buNone/>
                </a:pPr>
                <a:endParaRPr lang="ar-EG" sz="1800" dirty="0"/>
              </a:p>
              <a:p>
                <a:pPr marL="152400" indent="0" algn="justLow">
                  <a:buNone/>
                </a:pPr>
                <a:r>
                  <a:rPr lang="en-US" sz="1800" dirty="0"/>
                  <a:t>It calculates the midpoint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𝑏</m:t>
                        </m:r>
                      </m:num>
                      <m:den>
                        <m:r>
                          <a:rPr lang="en-US" sz="1800" b="0" i="1" smtClean="0">
                            <a:latin typeface="Cambria Math" panose="02040503050406030204" pitchFamily="18" charset="0"/>
                          </a:rPr>
                          <m:t>2</m:t>
                        </m:r>
                      </m:den>
                    </m:f>
                  </m:oMath>
                </a14:m>
                <a:r>
                  <a:rPr lang="en-US" sz="1800" dirty="0"/>
                  <a:t> of the interval and then checks if the midpoint is the root or if the root is in the left or right subinterval.</a:t>
                </a:r>
              </a:p>
            </p:txBody>
          </p:sp>
        </mc:Choice>
        <mc:Fallback>
          <p:sp>
            <p:nvSpPr>
              <p:cNvPr id="2" name="Text Placeholder 1"/>
              <p:cNvSpPr>
                <a:spLocks noGrp="1" noRot="1" noChangeAspect="1" noMove="1" noResize="1" noEditPoints="1" noAdjustHandles="1" noChangeArrowheads="1" noChangeShapeType="1" noTextEdit="1"/>
              </p:cNvSpPr>
              <p:nvPr>
                <p:ph type="body" idx="1"/>
              </p:nvPr>
            </p:nvSpPr>
            <p:spPr>
              <a:xfrm>
                <a:off x="426721" y="1043941"/>
                <a:ext cx="6026118" cy="3365026"/>
              </a:xfrm>
              <a:blipFill>
                <a:blip r:embed="rId2"/>
                <a:stretch>
                  <a:fillRect r="-1719" b="-906"/>
                </a:stretch>
              </a:blipFill>
            </p:spPr>
            <p:txBody>
              <a:bodyPr/>
              <a:lstStyle/>
              <a:p>
                <a:r>
                  <a:rPr lang="en-US">
                    <a:noFill/>
                  </a:rPr>
                  <a:t> </a:t>
                </a:r>
              </a:p>
            </p:txBody>
          </p:sp>
        </mc:Fallback>
      </mc:AlternateContent>
      <p:sp>
        <p:nvSpPr>
          <p:cNvPr id="3" name="Title 2"/>
          <p:cNvSpPr>
            <a:spLocks noGrp="1"/>
          </p:cNvSpPr>
          <p:nvPr>
            <p:ph type="title"/>
          </p:nvPr>
        </p:nvSpPr>
        <p:spPr>
          <a:xfrm>
            <a:off x="495300" y="281940"/>
            <a:ext cx="6215325" cy="595935"/>
          </a:xfrm>
        </p:spPr>
        <p:txBody>
          <a:bodyPr/>
          <a:lstStyle/>
          <a:p>
            <a:r>
              <a:rPr lang="en-US" dirty="0"/>
              <a:t>Bisection Method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920" y="1010447"/>
            <a:ext cx="2491740" cy="3398520"/>
          </a:xfrm>
          <a:prstGeom prst="rect">
            <a:avLst/>
          </a:prstGeom>
        </p:spPr>
      </p:pic>
    </p:spTree>
    <p:extLst>
      <p:ext uri="{BB962C8B-B14F-4D97-AF65-F5344CB8AC3E}">
        <p14:creationId xmlns:p14="http://schemas.microsoft.com/office/powerpoint/2010/main" val="13226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3360" y="1112521"/>
            <a:ext cx="6370319" cy="3947160"/>
          </a:xfrm>
        </p:spPr>
        <p:txBody>
          <a:bodyPr/>
          <a:lstStyle/>
          <a:p>
            <a:pPr marL="152400" indent="0">
              <a:buNone/>
            </a:pPr>
            <a:r>
              <a:rPr lang="en-US" sz="1800" dirty="0"/>
              <a:t>Another root finding algorithm is the false position method.</a:t>
            </a:r>
          </a:p>
          <a:p>
            <a:pPr marL="152400" indent="0">
              <a:buNone/>
            </a:pPr>
            <a:endParaRPr lang="en-US" sz="1800" dirty="0"/>
          </a:p>
          <a:p>
            <a:pPr marL="152400" indent="0">
              <a:buNone/>
            </a:pPr>
            <a:r>
              <a:rPr lang="en-US" sz="1800" dirty="0"/>
              <a:t>The false position method is similar to the bisection method, but instead of dividing the interval in half, it uses a linear interpolation to determine the next approximation of the root.</a:t>
            </a:r>
          </a:p>
          <a:p>
            <a:pPr marL="152400" indent="0">
              <a:buNone/>
            </a:pPr>
            <a:endParaRPr lang="en-US" sz="1800" dirty="0"/>
          </a:p>
          <a:p>
            <a:pPr marL="152400" indent="0">
              <a:buNone/>
            </a:pPr>
            <a:r>
              <a:rPr lang="en-US" sz="1800" dirty="0"/>
              <a:t>The successive estimates, from the following </a:t>
            </a:r>
          </a:p>
          <a:p>
            <a:pPr marL="152400" indent="0">
              <a:buNone/>
            </a:pPr>
            <a:r>
              <a:rPr lang="en-US" sz="1800" dirty="0"/>
              <a:t> relationship:</a:t>
            </a:r>
          </a:p>
          <a:p>
            <a:endParaRPr lang="en-US" dirty="0"/>
          </a:p>
        </p:txBody>
      </p:sp>
      <p:sp>
        <p:nvSpPr>
          <p:cNvPr id="3" name="Title 2"/>
          <p:cNvSpPr>
            <a:spLocks noGrp="1"/>
          </p:cNvSpPr>
          <p:nvPr>
            <p:ph type="title"/>
          </p:nvPr>
        </p:nvSpPr>
        <p:spPr>
          <a:xfrm>
            <a:off x="434340" y="297179"/>
            <a:ext cx="6276285" cy="580695"/>
          </a:xfrm>
        </p:spPr>
        <p:txBody>
          <a:bodyPr/>
          <a:lstStyle/>
          <a:p>
            <a:r>
              <a:rPr lang="en-US" dirty="0"/>
              <a:t>False Position Method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821" y="1146810"/>
            <a:ext cx="2348819" cy="28498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D6282B-E273-C717-FED2-C6EAA7AC8648}"/>
                  </a:ext>
                </a:extLst>
              </p:cNvPr>
              <p:cNvSpPr txBox="1"/>
              <p:nvPr/>
            </p:nvSpPr>
            <p:spPr>
              <a:xfrm>
                <a:off x="1360632" y="4102719"/>
                <a:ext cx="3436435" cy="7436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𝑥</m:t>
                      </m:r>
                      <m:r>
                        <a:rPr lang="en-US" sz="2000" i="0">
                          <a:latin typeface="Cambria Math" panose="02040503050406030204" pitchFamily="18" charset="0"/>
                        </a:rPr>
                        <m:t>=</m:t>
                      </m:r>
                      <m:r>
                        <a:rPr lang="en-US" sz="2000" i="1">
                          <a:latin typeface="Cambria Math" panose="02040503050406030204" pitchFamily="18" charset="0"/>
                        </a:rPr>
                        <m:t>𝑎</m:t>
                      </m:r>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𝑓</m:t>
                          </m:r>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𝑎</m:t>
                              </m:r>
                            </m:e>
                          </m:d>
                          <m:r>
                            <a:rPr lang="en-US" sz="2000" i="0">
                              <a:latin typeface="Cambria Math" panose="02040503050406030204" pitchFamily="18" charset="0"/>
                            </a:rPr>
                            <m:t>.</m:t>
                          </m:r>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𝑏</m:t>
                              </m:r>
                              <m:r>
                                <a:rPr lang="en-US" sz="2000" i="0">
                                  <a:latin typeface="Cambria Math" panose="02040503050406030204" pitchFamily="18" charset="0"/>
                                </a:rPr>
                                <m:t>−</m:t>
                              </m:r>
                              <m:r>
                                <a:rPr lang="en-US" sz="2000" i="1">
                                  <a:latin typeface="Cambria Math" panose="02040503050406030204" pitchFamily="18" charset="0"/>
                                </a:rPr>
                                <m:t>𝑎</m:t>
                              </m:r>
                            </m:e>
                          </m:d>
                        </m:num>
                        <m:den>
                          <m:r>
                            <a:rPr lang="en-US" sz="2000" i="1">
                              <a:latin typeface="Cambria Math" panose="02040503050406030204" pitchFamily="18" charset="0"/>
                            </a:rPr>
                            <m:t>𝑓</m:t>
                          </m:r>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𝑏</m:t>
                              </m:r>
                            </m:e>
                          </m:d>
                          <m:r>
                            <a:rPr lang="en-US" sz="2000" i="0">
                              <a:latin typeface="Cambria Math" panose="02040503050406030204" pitchFamily="18" charset="0"/>
                            </a:rPr>
                            <m:t>−</m:t>
                          </m:r>
                          <m:r>
                            <a:rPr lang="en-US" sz="2000" i="1">
                              <a:latin typeface="Cambria Math" panose="02040503050406030204" pitchFamily="18" charset="0"/>
                            </a:rPr>
                            <m:t>𝑓</m:t>
                          </m:r>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𝑎</m:t>
                              </m:r>
                            </m:e>
                          </m:d>
                        </m:den>
                      </m:f>
                    </m:oMath>
                  </m:oMathPara>
                </a14:m>
                <a:endParaRPr lang="en-US" sz="2000" dirty="0"/>
              </a:p>
            </p:txBody>
          </p:sp>
        </mc:Choice>
        <mc:Fallback xmlns="">
          <p:sp>
            <p:nvSpPr>
              <p:cNvPr id="8" name="TextBox 7">
                <a:extLst>
                  <a:ext uri="{FF2B5EF4-FFF2-40B4-BE49-F238E27FC236}">
                    <a16:creationId xmlns:a16="http://schemas.microsoft.com/office/drawing/2014/main" id="{07D6282B-E273-C717-FED2-C6EAA7AC8648}"/>
                  </a:ext>
                </a:extLst>
              </p:cNvPr>
              <p:cNvSpPr txBox="1">
                <a:spLocks noRot="1" noChangeAspect="1" noMove="1" noResize="1" noEditPoints="1" noAdjustHandles="1" noChangeArrowheads="1" noChangeShapeType="1" noTextEdit="1"/>
              </p:cNvSpPr>
              <p:nvPr/>
            </p:nvSpPr>
            <p:spPr>
              <a:xfrm>
                <a:off x="1360632" y="4102719"/>
                <a:ext cx="3436435" cy="74360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5281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3400" y="1318782"/>
            <a:ext cx="8108497" cy="2986331"/>
          </a:xfrm>
        </p:spPr>
        <p:txBody>
          <a:bodyPr anchor="ctr"/>
          <a:lstStyle/>
          <a:p>
            <a:pPr marL="152400" indent="0" algn="just">
              <a:buNone/>
            </a:pPr>
            <a:r>
              <a:rPr lang="en-US" sz="1800" dirty="0"/>
              <a:t>The </a:t>
            </a:r>
            <a:r>
              <a:rPr lang="en-US" sz="1800" dirty="0" err="1"/>
              <a:t>HybridBF</a:t>
            </a:r>
            <a:r>
              <a:rPr lang="en-US" sz="1800" dirty="0"/>
              <a:t> algorithm is a root finding algorithm that combines the bisection method and the false position method to improve the convergence speed and accuracy of root finding. </a:t>
            </a:r>
          </a:p>
          <a:p>
            <a:pPr marL="152400" indent="0" algn="just">
              <a:buNone/>
            </a:pPr>
            <a:endParaRPr lang="en-US" sz="1800" dirty="0"/>
          </a:p>
          <a:p>
            <a:pPr marL="152400" indent="0" algn="just">
              <a:buNone/>
            </a:pPr>
            <a:r>
              <a:rPr lang="en-US" sz="1800" dirty="0"/>
              <a:t>We have tested this algorithm against both bisection and false position and it has shown to be faster and more accurate. </a:t>
            </a:r>
          </a:p>
          <a:p>
            <a:pPr marL="152400" indent="0" algn="just">
              <a:buNone/>
            </a:pPr>
            <a:endParaRPr lang="en-US" sz="1800" dirty="0"/>
          </a:p>
          <a:p>
            <a:pPr marL="152400" indent="0" algn="just">
              <a:buNone/>
            </a:pPr>
            <a:r>
              <a:rPr lang="en-US" sz="1800" dirty="0"/>
              <a:t>It Works by using the bisection and false position methods in parallel and then selecting the best approximation of the root from the two methods.</a:t>
            </a:r>
          </a:p>
        </p:txBody>
      </p:sp>
      <p:sp>
        <p:nvSpPr>
          <p:cNvPr id="3" name="Title 2"/>
          <p:cNvSpPr>
            <a:spLocks noGrp="1"/>
          </p:cNvSpPr>
          <p:nvPr>
            <p:ph type="title"/>
          </p:nvPr>
        </p:nvSpPr>
        <p:spPr>
          <a:xfrm>
            <a:off x="533400" y="281940"/>
            <a:ext cx="6177225" cy="595934"/>
          </a:xfrm>
        </p:spPr>
        <p:txBody>
          <a:bodyPr/>
          <a:lstStyle/>
          <a:p>
            <a:r>
              <a:rPr lang="en-US" dirty="0" err="1"/>
              <a:t>HybridBF</a:t>
            </a:r>
            <a:r>
              <a:rPr lang="en-US" dirty="0"/>
              <a:t> Algorithm</a:t>
            </a:r>
          </a:p>
        </p:txBody>
      </p:sp>
    </p:spTree>
    <p:extLst>
      <p:ext uri="{BB962C8B-B14F-4D97-AF65-F5344CB8AC3E}">
        <p14:creationId xmlns:p14="http://schemas.microsoft.com/office/powerpoint/2010/main" val="61884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198474" y="2207942"/>
            <a:ext cx="5472224" cy="728546"/>
          </a:xfrm>
        </p:spPr>
        <p:txBody>
          <a:bodyPr/>
          <a:lstStyle/>
          <a:p>
            <a:r>
              <a:rPr lang="en-US" sz="2800" dirty="0"/>
              <a:t>Hybrid Algorithm Flowchart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780" y="70884"/>
            <a:ext cx="3253563" cy="4976037"/>
          </a:xfrm>
          <a:prstGeom prst="rect">
            <a:avLst/>
          </a:prstGeom>
        </p:spPr>
      </p:pic>
    </p:spTree>
    <p:extLst>
      <p:ext uri="{BB962C8B-B14F-4D97-AF65-F5344CB8AC3E}">
        <p14:creationId xmlns:p14="http://schemas.microsoft.com/office/powerpoint/2010/main" val="263561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8F1F1840-554F-08D4-E682-AB1AF40FA781}"/>
                  </a:ext>
                </a:extLst>
              </p:cNvPr>
              <p:cNvSpPr>
                <a:spLocks noGrp="1"/>
              </p:cNvSpPr>
              <p:nvPr>
                <p:ph type="body" idx="1"/>
              </p:nvPr>
            </p:nvSpPr>
            <p:spPr>
              <a:xfrm>
                <a:off x="626625" y="909832"/>
                <a:ext cx="8197707" cy="3895493"/>
              </a:xfrm>
            </p:spPr>
            <p:txBody>
              <a:bodyPr/>
              <a:lstStyle/>
              <a:p>
                <a:r>
                  <a:rPr lang="en-US" sz="1800" dirty="0"/>
                  <a:t>Let our text is </a:t>
                </a:r>
                <a:r>
                  <a:rPr lang="en-US" sz="1800" dirty="0" err="1">
                    <a:latin typeface="Consolas" panose="020B0609020204030204" pitchFamily="49" charset="0"/>
                  </a:rPr>
                  <a:t>abc</a:t>
                </a:r>
                <a:endParaRPr lang="en-US" sz="1800" dirty="0">
                  <a:latin typeface="Consolas" panose="020B0609020204030204" pitchFamily="49" charset="0"/>
                </a:endParaRPr>
              </a:p>
              <a:p>
                <a:r>
                  <a:rPr lang="en-US" sz="1800" dirty="0"/>
                  <a:t>and its integer representation is </a:t>
                </a:r>
                <a14:m>
                  <m:oMath xmlns:m="http://schemas.openxmlformats.org/officeDocument/2006/math">
                    <m:r>
                      <a:rPr lang="en-US" sz="1800" i="1" dirty="0" smtClean="0">
                        <a:latin typeface="Cambria Math" panose="02040503050406030204" pitchFamily="18" charset="0"/>
                      </a:rPr>
                      <m:t>2</m:t>
                    </m:r>
                    <m:r>
                      <a:rPr lang="en-US" sz="1800" b="0" i="1" dirty="0" smtClean="0">
                        <a:latin typeface="Cambria Math" panose="02040503050406030204" pitchFamily="18" charset="0"/>
                      </a:rPr>
                      <m:t>12</m:t>
                    </m:r>
                    <m:r>
                      <a:rPr lang="en-US" sz="1800" i="1" dirty="0" smtClean="0">
                        <a:latin typeface="Cambria Math" panose="02040503050406030204" pitchFamily="18" charset="0"/>
                      </a:rPr>
                      <m:t> </m:t>
                    </m:r>
                  </m:oMath>
                </a14:m>
                <a:endParaRPr lang="en-US" sz="1800" dirty="0"/>
              </a:p>
              <a:p>
                <a:r>
                  <a:rPr lang="en-US" sz="1800" dirty="0"/>
                  <a:t>and the equation used is </a:t>
                </a:r>
                <a14:m>
                  <m:oMath xmlns:m="http://schemas.openxmlformats.org/officeDocument/2006/math">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𝑥</m:t>
                        </m:r>
                      </m:e>
                      <m:sup>
                        <m:r>
                          <a:rPr lang="en-US" sz="1800" b="0" i="1" dirty="0" smtClean="0">
                            <a:latin typeface="Cambria Math" panose="02040503050406030204" pitchFamily="18" charset="0"/>
                          </a:rPr>
                          <m:t>3</m:t>
                        </m:r>
                      </m:sup>
                    </m:sSup>
                    <m:r>
                      <a:rPr lang="en-US" sz="1800" i="1" dirty="0" smtClean="0">
                        <a:latin typeface="Cambria Math" panose="02040503050406030204" pitchFamily="18" charset="0"/>
                      </a:rPr>
                      <m:t>−</m:t>
                    </m:r>
                    <m:r>
                      <a:rPr lang="en-US" sz="1800" b="0" i="1" dirty="0" smtClean="0">
                        <a:latin typeface="Cambria Math" panose="02040503050406030204" pitchFamily="18" charset="0"/>
                      </a:rPr>
                      <m:t>4</m:t>
                    </m:r>
                  </m:oMath>
                </a14:m>
                <a:r>
                  <a:rPr lang="en-US" sz="1800" dirty="0"/>
                  <a:t> </a:t>
                </a:r>
              </a:p>
              <a:p>
                <a:r>
                  <a:rPr lang="en-US" sz="1800" dirty="0"/>
                  <a:t>Then after subtracting text integer representation from equation it will be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r>
                      <a:rPr lang="en-US" sz="1800" b="0" i="1" smtClean="0">
                        <a:latin typeface="Cambria Math" panose="02040503050406030204" pitchFamily="18" charset="0"/>
                      </a:rPr>
                      <m:t>216</m:t>
                    </m:r>
                  </m:oMath>
                </a14:m>
                <a:endParaRPr lang="en-US" sz="1800" dirty="0"/>
              </a:p>
              <a:p>
                <a:r>
                  <a:rPr lang="en-US" sz="1800" dirty="0"/>
                  <a:t>So we get the root which will be </a:t>
                </a:r>
                <a14:m>
                  <m:oMath xmlns:m="http://schemas.openxmlformats.org/officeDocument/2006/math">
                    <m:r>
                      <a:rPr lang="en-US" sz="1800" i="1" dirty="0" smtClean="0">
                        <a:latin typeface="Cambria Math" panose="02040503050406030204" pitchFamily="18" charset="0"/>
                      </a:rPr>
                      <m:t>6</m:t>
                    </m:r>
                  </m:oMath>
                </a14:m>
                <a:r>
                  <a:rPr lang="en-US" sz="1800" dirty="0"/>
                  <a:t> (The root will be the encrypted cypher which will be sent to the </a:t>
                </a:r>
                <a:r>
                  <a:rPr lang="en-US" sz="1800"/>
                  <a:t>receiver)</a:t>
                </a:r>
                <a:endParaRPr lang="en-US" sz="1800" dirty="0"/>
              </a:p>
              <a:p>
                <a:r>
                  <a:rPr lang="en-US" sz="1800" dirty="0"/>
                  <a:t>In the decryption the user will use the same key to generate the same original equation which is </a:t>
                </a:r>
                <a14:m>
                  <m:oMath xmlns:m="http://schemas.openxmlformats.org/officeDocument/2006/math">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𝑥</m:t>
                        </m:r>
                      </m:e>
                      <m:sup>
                        <m:r>
                          <a:rPr lang="en-US" sz="1800" b="0" i="1" dirty="0" smtClean="0">
                            <a:latin typeface="Cambria Math" panose="02040503050406030204" pitchFamily="18" charset="0"/>
                          </a:rPr>
                          <m:t>3</m:t>
                        </m:r>
                      </m:sup>
                    </m:sSup>
                    <m:r>
                      <a:rPr lang="en-US" sz="1800" i="1" dirty="0" smtClean="0">
                        <a:latin typeface="Cambria Math" panose="02040503050406030204" pitchFamily="18" charset="0"/>
                      </a:rPr>
                      <m:t>−</m:t>
                    </m:r>
                    <m:r>
                      <a:rPr lang="en-US" sz="1800" b="0" i="1" dirty="0" smtClean="0">
                        <a:latin typeface="Cambria Math" panose="02040503050406030204" pitchFamily="18" charset="0"/>
                      </a:rPr>
                      <m:t>4</m:t>
                    </m:r>
                  </m:oMath>
                </a14:m>
                <a:r>
                  <a:rPr lang="en-US" sz="1800" dirty="0"/>
                  <a:t> </a:t>
                </a:r>
              </a:p>
              <a:p>
                <a:r>
                  <a:rPr lang="en-US" sz="1800" dirty="0"/>
                  <a:t>Then when he substitutes the root which is the cypher text in the equation he will get the original integer text representation:</a:t>
                </a:r>
              </a:p>
              <a:p>
                <a14:m>
                  <m:oMath xmlns:m="http://schemas.openxmlformats.org/officeDocument/2006/math">
                    <m:sSup>
                      <m:sSupPr>
                        <m:ctrlPr>
                          <a:rPr lang="en-US" sz="1800" i="1" dirty="0" smtClean="0">
                            <a:latin typeface="Cambria Math" panose="02040503050406030204" pitchFamily="18" charset="0"/>
                          </a:rPr>
                        </m:ctrlPr>
                      </m:sSupPr>
                      <m:e>
                        <m:r>
                          <a:rPr lang="en-US" sz="1800" b="0" i="1" dirty="0" smtClean="0">
                            <a:latin typeface="Cambria Math" panose="02040503050406030204" pitchFamily="18" charset="0"/>
                          </a:rPr>
                          <m:t>6</m:t>
                        </m:r>
                      </m:e>
                      <m:sup>
                        <m:r>
                          <a:rPr lang="en-US" sz="1800" b="0" i="1" dirty="0" smtClean="0">
                            <a:latin typeface="Cambria Math" panose="02040503050406030204" pitchFamily="18" charset="0"/>
                          </a:rPr>
                          <m:t>3</m:t>
                        </m:r>
                      </m:sup>
                    </m:sSup>
                    <m:r>
                      <a:rPr lang="en-US" sz="1800" i="1" dirty="0" smtClean="0">
                        <a:latin typeface="Cambria Math" panose="02040503050406030204" pitchFamily="18" charset="0"/>
                      </a:rPr>
                      <m:t>−</m:t>
                    </m:r>
                    <m:r>
                      <a:rPr lang="en-US" sz="1800" i="1" dirty="0" smtClean="0">
                        <a:latin typeface="Cambria Math" panose="02040503050406030204" pitchFamily="18" charset="0"/>
                      </a:rPr>
                      <m:t>4</m:t>
                    </m:r>
                    <m:r>
                      <a:rPr lang="en-US" sz="1800" b="0" i="1" dirty="0" smtClean="0">
                        <a:latin typeface="Cambria Math" panose="02040503050406030204" pitchFamily="18" charset="0"/>
                      </a:rPr>
                      <m:t>=</m:t>
                    </m:r>
                    <m:r>
                      <a:rPr lang="en-US" sz="1800" b="0" i="1" dirty="0" smtClean="0">
                        <a:latin typeface="Cambria Math" panose="02040503050406030204" pitchFamily="18" charset="0"/>
                      </a:rPr>
                      <m:t>212</m:t>
                    </m:r>
                  </m:oMath>
                </a14:m>
                <a:endParaRPr lang="en-US" sz="1800" b="0" dirty="0"/>
              </a:p>
              <a:p>
                <a:r>
                  <a:rPr lang="en-US" sz="1800" dirty="0"/>
                  <a:t>That number will be used to get the original text ”</a:t>
                </a:r>
                <a:r>
                  <a:rPr lang="en-US" sz="1800" dirty="0" err="1"/>
                  <a:t>abc</a:t>
                </a:r>
                <a:r>
                  <a:rPr lang="en-US" sz="1800" dirty="0"/>
                  <a:t>”</a:t>
                </a:r>
              </a:p>
            </p:txBody>
          </p:sp>
        </mc:Choice>
        <mc:Fallback>
          <p:sp>
            <p:nvSpPr>
              <p:cNvPr id="2" name="Text Placeholder 1">
                <a:extLst>
                  <a:ext uri="{FF2B5EF4-FFF2-40B4-BE49-F238E27FC236}">
                    <a16:creationId xmlns:a16="http://schemas.microsoft.com/office/drawing/2014/main" id="{8F1F1840-554F-08D4-E682-AB1AF40FA781}"/>
                  </a:ext>
                </a:extLst>
              </p:cNvPr>
              <p:cNvSpPr>
                <a:spLocks noGrp="1" noRot="1" noChangeAspect="1" noMove="1" noResize="1" noEditPoints="1" noAdjustHandles="1" noChangeArrowheads="1" noChangeShapeType="1" noTextEdit="1"/>
              </p:cNvSpPr>
              <p:nvPr>
                <p:ph type="body" idx="1"/>
              </p:nvPr>
            </p:nvSpPr>
            <p:spPr>
              <a:xfrm>
                <a:off x="626625" y="909832"/>
                <a:ext cx="8197707" cy="3895493"/>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0AB34B1-66F7-14B6-1F68-66BB30F2D922}"/>
              </a:ext>
            </a:extLst>
          </p:cNvPr>
          <p:cNvSpPr>
            <a:spLocks noGrp="1"/>
          </p:cNvSpPr>
          <p:nvPr>
            <p:ph type="title"/>
          </p:nvPr>
        </p:nvSpPr>
        <p:spPr/>
        <p:txBody>
          <a:bodyPr/>
          <a:lstStyle/>
          <a:p>
            <a:r>
              <a:rPr lang="en-US" dirty="0"/>
              <a:t>Example (No Normalization for Simplicity)</a:t>
            </a:r>
          </a:p>
        </p:txBody>
      </p:sp>
    </p:spTree>
    <p:extLst>
      <p:ext uri="{BB962C8B-B14F-4D97-AF65-F5344CB8AC3E}">
        <p14:creationId xmlns:p14="http://schemas.microsoft.com/office/powerpoint/2010/main" val="1233765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7152" y="1446027"/>
            <a:ext cx="8026721" cy="2694047"/>
          </a:xfrm>
        </p:spPr>
        <p:txBody>
          <a:bodyPr anchor="ctr"/>
          <a:lstStyle/>
          <a:p>
            <a:pPr algn="just">
              <a:lnSpc>
                <a:spcPct val="200000"/>
              </a:lnSpc>
            </a:pPr>
            <a:r>
              <a:rPr lang="en-US" sz="1800" dirty="0"/>
              <a:t>We have compared the performance of the </a:t>
            </a:r>
            <a:r>
              <a:rPr lang="en-US" sz="1800" dirty="0" err="1"/>
              <a:t>HybridBF</a:t>
            </a:r>
            <a:r>
              <a:rPr lang="en-US" sz="1800" dirty="0"/>
              <a:t> algorithm with the bisection and false position methods using a set of benchmark functions and the results show that the </a:t>
            </a:r>
            <a:r>
              <a:rPr lang="en-US" sz="1800" dirty="0" err="1"/>
              <a:t>HybridBF</a:t>
            </a:r>
            <a:r>
              <a:rPr lang="en-US" sz="1800" dirty="0"/>
              <a:t> algorithm outperforms both bisection and false position in terms of convergence speed and time, number of iterations, and accuracy. </a:t>
            </a:r>
          </a:p>
        </p:txBody>
      </p:sp>
      <p:sp>
        <p:nvSpPr>
          <p:cNvPr id="3" name="Title 2"/>
          <p:cNvSpPr>
            <a:spLocks noGrp="1"/>
          </p:cNvSpPr>
          <p:nvPr>
            <p:ph type="title"/>
          </p:nvPr>
        </p:nvSpPr>
        <p:spPr>
          <a:xfrm>
            <a:off x="548640" y="281940"/>
            <a:ext cx="6161985" cy="595935"/>
          </a:xfrm>
        </p:spPr>
        <p:txBody>
          <a:bodyPr/>
          <a:lstStyle/>
          <a:p>
            <a:r>
              <a:rPr lang="en-US" dirty="0"/>
              <a:t>Compare Results</a:t>
            </a:r>
          </a:p>
        </p:txBody>
      </p:sp>
    </p:spTree>
    <p:extLst>
      <p:ext uri="{BB962C8B-B14F-4D97-AF65-F5344CB8AC3E}">
        <p14:creationId xmlns:p14="http://schemas.microsoft.com/office/powerpoint/2010/main" val="2983982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625" y="335280"/>
            <a:ext cx="6084000" cy="542594"/>
          </a:xfrm>
        </p:spPr>
        <p:txBody>
          <a:bodyPr/>
          <a:lstStyle/>
          <a:p>
            <a:r>
              <a:rPr lang="en-US" sz="2000" dirty="0"/>
              <a:t>Number of Iterations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875"/>
            <a:ext cx="9044762" cy="3809275"/>
          </a:xfrm>
          <a:prstGeom prst="rect">
            <a:avLst/>
          </a:prstGeom>
        </p:spPr>
      </p:pic>
    </p:spTree>
    <p:extLst>
      <p:ext uri="{BB962C8B-B14F-4D97-AF65-F5344CB8AC3E}">
        <p14:creationId xmlns:p14="http://schemas.microsoft.com/office/powerpoint/2010/main" val="133551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625" y="344461"/>
            <a:ext cx="6084000" cy="551810"/>
          </a:xfrm>
        </p:spPr>
        <p:txBody>
          <a:bodyPr/>
          <a:lstStyle/>
          <a:p>
            <a:r>
              <a:rPr lang="en-US" sz="2000" dirty="0"/>
              <a:t>CPU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0992"/>
            <a:ext cx="9144000" cy="3678599"/>
          </a:xfrm>
          <a:prstGeom prst="rect">
            <a:avLst/>
          </a:prstGeom>
        </p:spPr>
      </p:pic>
    </p:spTree>
    <p:extLst>
      <p:ext uri="{BB962C8B-B14F-4D97-AF65-F5344CB8AC3E}">
        <p14:creationId xmlns:p14="http://schemas.microsoft.com/office/powerpoint/2010/main" val="3891821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625" y="318977"/>
            <a:ext cx="6084000" cy="558898"/>
          </a:xfrm>
        </p:spPr>
        <p:txBody>
          <a:bodyPr/>
          <a:lstStyle/>
          <a:p>
            <a:r>
              <a:rPr lang="en-US" sz="2000" dirty="0"/>
              <a:t>Function Value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6160"/>
            <a:ext cx="9094381" cy="3677226"/>
          </a:xfrm>
          <a:prstGeom prst="rect">
            <a:avLst/>
          </a:prstGeom>
        </p:spPr>
      </p:pic>
    </p:spTree>
    <p:extLst>
      <p:ext uri="{BB962C8B-B14F-4D97-AF65-F5344CB8AC3E}">
        <p14:creationId xmlns:p14="http://schemas.microsoft.com/office/powerpoint/2010/main" val="185433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599" y="1152293"/>
            <a:ext cx="8028339" cy="3271024"/>
          </a:xfrm>
        </p:spPr>
        <p:txBody>
          <a:bodyPr anchor="ctr"/>
          <a:lstStyle/>
          <a:p>
            <a:pPr algn="just">
              <a:lnSpc>
                <a:spcPct val="150000"/>
              </a:lnSpc>
            </a:pPr>
            <a:r>
              <a:rPr lang="en-US" sz="1800" dirty="0"/>
              <a:t>The algorithm is based on the roots of a polynomial. The roots of a polynomial are the values of that make the polynomial equal to zero. The algorithm uses these roots to perform encryption and decryption operations. The algorithm accepts a plaintext message and a key as input that will be used to generate a polynomial and produces a </a:t>
            </a:r>
            <a:r>
              <a:rPr lang="en-US" sz="1800" dirty="0" err="1"/>
              <a:t>ciphertext</a:t>
            </a:r>
            <a:r>
              <a:rPr lang="en-US" sz="1800" dirty="0"/>
              <a:t> message as output. The </a:t>
            </a:r>
            <a:r>
              <a:rPr lang="en-US" sz="1800" dirty="0" err="1"/>
              <a:t>ciphertext</a:t>
            </a:r>
            <a:r>
              <a:rPr lang="en-US" sz="1800" dirty="0"/>
              <a:t> is the root of that polynomial that can be decrypted to recover the original plaintext message</a:t>
            </a:r>
            <a:r>
              <a:rPr lang="en-US" dirty="0"/>
              <a:t>.</a:t>
            </a:r>
          </a:p>
        </p:txBody>
      </p:sp>
      <p:sp>
        <p:nvSpPr>
          <p:cNvPr id="3" name="Title 2"/>
          <p:cNvSpPr>
            <a:spLocks noGrp="1"/>
          </p:cNvSpPr>
          <p:nvPr>
            <p:ph type="title"/>
          </p:nvPr>
        </p:nvSpPr>
        <p:spPr>
          <a:xfrm>
            <a:off x="545804" y="266700"/>
            <a:ext cx="6632235" cy="611175"/>
          </a:xfrm>
        </p:spPr>
        <p:txBody>
          <a:bodyPr/>
          <a:lstStyle/>
          <a:p>
            <a:pPr marL="342900" indent="-342900">
              <a:buFont typeface="Wingdings" panose="05000000000000000000" pitchFamily="2" charset="2"/>
              <a:buChar char="Ø"/>
            </a:pPr>
            <a:r>
              <a:rPr lang="en-US" dirty="0"/>
              <a:t>How Does Our Encryption Algorithm Works</a:t>
            </a:r>
          </a:p>
        </p:txBody>
      </p:sp>
    </p:spTree>
    <p:extLst>
      <p:ext uri="{BB962C8B-B14F-4D97-AF65-F5344CB8AC3E}">
        <p14:creationId xmlns:p14="http://schemas.microsoft.com/office/powerpoint/2010/main" val="182144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6624" y="1173830"/>
            <a:ext cx="4023348" cy="3062889"/>
          </a:xfrm>
        </p:spPr>
        <p:txBody>
          <a:bodyPr/>
          <a:lstStyle/>
          <a:p>
            <a:pPr marL="400050" indent="-285750">
              <a:buFont typeface="Wingdings" panose="05000000000000000000" pitchFamily="2" charset="2"/>
              <a:buChar char="§"/>
            </a:pPr>
            <a:r>
              <a:rPr lang="en-US" sz="1800" dirty="0"/>
              <a:t>Mohamed Ahmed </a:t>
            </a:r>
            <a:r>
              <a:rPr lang="en-US" sz="1800" dirty="0" err="1"/>
              <a:t>Elsayed</a:t>
            </a:r>
            <a:r>
              <a:rPr lang="en-US" sz="1800" dirty="0"/>
              <a:t> </a:t>
            </a:r>
          </a:p>
          <a:p>
            <a:pPr marL="400050" indent="-285750">
              <a:buFont typeface="Wingdings" panose="05000000000000000000" pitchFamily="2" charset="2"/>
              <a:buChar char="§"/>
            </a:pPr>
            <a:r>
              <a:rPr lang="en-US" sz="1800" dirty="0"/>
              <a:t>Mohamed </a:t>
            </a:r>
            <a:r>
              <a:rPr lang="en-US" sz="1800" dirty="0" err="1"/>
              <a:t>Abdelfattah</a:t>
            </a:r>
            <a:r>
              <a:rPr lang="en-US" sz="1800" dirty="0"/>
              <a:t> Ahmed </a:t>
            </a:r>
          </a:p>
          <a:p>
            <a:pPr marL="400050" indent="-285750">
              <a:buFont typeface="Wingdings" panose="05000000000000000000" pitchFamily="2" charset="2"/>
              <a:buChar char="§"/>
            </a:pPr>
            <a:r>
              <a:rPr lang="en-US" sz="1800" dirty="0" err="1"/>
              <a:t>Abdelfattah</a:t>
            </a:r>
            <a:r>
              <a:rPr lang="en-US" sz="1800" dirty="0"/>
              <a:t> </a:t>
            </a:r>
            <a:r>
              <a:rPr lang="en-US" sz="1800" dirty="0" err="1"/>
              <a:t>Zakaria</a:t>
            </a:r>
            <a:r>
              <a:rPr lang="en-US" sz="1800" dirty="0"/>
              <a:t> </a:t>
            </a:r>
            <a:r>
              <a:rPr lang="en-US" sz="1800" dirty="0" err="1"/>
              <a:t>Abdelfattah</a:t>
            </a:r>
            <a:r>
              <a:rPr lang="en-US" sz="1800" dirty="0"/>
              <a:t> </a:t>
            </a:r>
          </a:p>
          <a:p>
            <a:pPr marL="400050" indent="-285750">
              <a:buFont typeface="Wingdings" panose="05000000000000000000" pitchFamily="2" charset="2"/>
              <a:buChar char="§"/>
            </a:pPr>
            <a:r>
              <a:rPr lang="en-US" sz="1800" dirty="0" err="1"/>
              <a:t>Shrouk</a:t>
            </a:r>
            <a:r>
              <a:rPr lang="en-US" sz="1800" dirty="0"/>
              <a:t> </a:t>
            </a:r>
            <a:r>
              <a:rPr lang="en-US" sz="1800" dirty="0" err="1"/>
              <a:t>Elsayed</a:t>
            </a:r>
            <a:r>
              <a:rPr lang="en-US" sz="1800" dirty="0"/>
              <a:t> Mohamed</a:t>
            </a:r>
          </a:p>
          <a:p>
            <a:pPr marL="400050" indent="-285750">
              <a:buFont typeface="Wingdings" panose="05000000000000000000" pitchFamily="2" charset="2"/>
              <a:buChar char="§"/>
            </a:pPr>
            <a:r>
              <a:rPr lang="en-US" sz="1800" dirty="0"/>
              <a:t>Dalia Abdallah Mohamed </a:t>
            </a:r>
          </a:p>
          <a:p>
            <a:pPr marL="400050" indent="-285750">
              <a:buFont typeface="Wingdings" panose="05000000000000000000" pitchFamily="2" charset="2"/>
              <a:buChar char="§"/>
            </a:pPr>
            <a:r>
              <a:rPr lang="en-US" sz="1800" dirty="0"/>
              <a:t>Sara </a:t>
            </a:r>
            <a:r>
              <a:rPr lang="en-US" sz="1800" dirty="0" err="1"/>
              <a:t>Reda</a:t>
            </a:r>
            <a:r>
              <a:rPr lang="en-US" sz="1800" dirty="0"/>
              <a:t> Abdallah</a:t>
            </a:r>
          </a:p>
          <a:p>
            <a:pPr marL="400050" indent="-285750">
              <a:buFont typeface="Arial" panose="020B0604020202020204" pitchFamily="34" charset="0"/>
              <a:buChar char="•"/>
            </a:pPr>
            <a:endParaRPr lang="en-US" sz="1800" dirty="0"/>
          </a:p>
          <a:p>
            <a:pPr marL="114300" indent="0">
              <a:buNone/>
            </a:pPr>
            <a:endParaRPr lang="en-US" sz="1800" dirty="0"/>
          </a:p>
          <a:p>
            <a:pPr marL="114300" indent="0">
              <a:buNone/>
            </a:pPr>
            <a:r>
              <a:rPr lang="en-US" sz="1800" i="1" dirty="0"/>
              <a:t>Under supervision of</a:t>
            </a:r>
          </a:p>
          <a:p>
            <a:pPr marL="114300" indent="0">
              <a:buNone/>
            </a:pPr>
            <a:r>
              <a:rPr lang="en-US" sz="1800" dirty="0"/>
              <a:t>Dr. Sayed </a:t>
            </a:r>
            <a:r>
              <a:rPr lang="en-US" sz="1800" dirty="0" err="1"/>
              <a:t>Badr</a:t>
            </a:r>
            <a:endParaRPr lang="en-US" sz="1800" dirty="0"/>
          </a:p>
          <a:p>
            <a:pPr marL="152400" indent="0" algn="r">
              <a:buNone/>
            </a:pPr>
            <a:endParaRPr lang="en-US" dirty="0"/>
          </a:p>
        </p:txBody>
      </p:sp>
      <p:sp>
        <p:nvSpPr>
          <p:cNvPr id="3" name="Title 2"/>
          <p:cNvSpPr>
            <a:spLocks noGrp="1"/>
          </p:cNvSpPr>
          <p:nvPr>
            <p:ph type="title"/>
          </p:nvPr>
        </p:nvSpPr>
        <p:spPr>
          <a:xfrm>
            <a:off x="626625" y="289284"/>
            <a:ext cx="6084000" cy="588591"/>
          </a:xfrm>
        </p:spPr>
        <p:txBody>
          <a:bodyPr/>
          <a:lstStyle/>
          <a:p>
            <a:r>
              <a:rPr lang="en-US" dirty="0"/>
              <a:t>Team Members:</a:t>
            </a:r>
            <a:br>
              <a:rPr lang="en-US" i="1" dirty="0"/>
            </a:br>
            <a:br>
              <a:rPr lang="en-US" i="1" dirty="0"/>
            </a:br>
            <a:endParaRPr lang="en-US" i="1" dirty="0"/>
          </a:p>
        </p:txBody>
      </p:sp>
      <p:grpSp>
        <p:nvGrpSpPr>
          <p:cNvPr id="5" name="Google Shape;2333;p54"/>
          <p:cNvGrpSpPr/>
          <p:nvPr/>
        </p:nvGrpSpPr>
        <p:grpSpPr>
          <a:xfrm>
            <a:off x="4708436" y="815005"/>
            <a:ext cx="4004378" cy="3608760"/>
            <a:chOff x="910725" y="305150"/>
            <a:chExt cx="5738575" cy="5171625"/>
          </a:xfrm>
        </p:grpSpPr>
        <p:sp>
          <p:nvSpPr>
            <p:cNvPr id="6"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8882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298" y="2395870"/>
            <a:ext cx="4238846" cy="595424"/>
          </a:xfrm>
        </p:spPr>
        <p:txBody>
          <a:bodyPr/>
          <a:lstStyle/>
          <a:p>
            <a:r>
              <a:rPr lang="en-US" sz="2800" dirty="0"/>
              <a:t>Encryption Process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063" y="85060"/>
            <a:ext cx="3292495" cy="4940596"/>
          </a:xfrm>
          <a:prstGeom prst="rect">
            <a:avLst/>
          </a:prstGeom>
        </p:spPr>
      </p:pic>
    </p:spTree>
    <p:extLst>
      <p:ext uri="{BB962C8B-B14F-4D97-AF65-F5344CB8AC3E}">
        <p14:creationId xmlns:p14="http://schemas.microsoft.com/office/powerpoint/2010/main" val="239471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E4F9A73-0D2F-9A2B-91F8-83A61A226107}"/>
                  </a:ext>
                </a:extLst>
              </p:cNvPr>
              <p:cNvSpPr>
                <a:spLocks noGrp="1"/>
              </p:cNvSpPr>
              <p:nvPr>
                <p:ph type="body" idx="1"/>
              </p:nvPr>
            </p:nvSpPr>
            <p:spPr>
              <a:xfrm>
                <a:off x="626625" y="877874"/>
                <a:ext cx="7322400" cy="3597481"/>
              </a:xfrm>
            </p:spPr>
            <p:txBody>
              <a:bodyPr anchor="ctr"/>
              <a:lstStyle/>
              <a:p>
                <a:pPr>
                  <a:lnSpc>
                    <a:spcPct val="200000"/>
                  </a:lnSpc>
                </a:pPr>
                <a14:m>
                  <m:oMath xmlns:m="http://schemas.openxmlformats.org/officeDocument/2006/math">
                    <m:sSup>
                      <m:sSupPr>
                        <m:ctrlPr>
                          <a:rPr lang="en-US" sz="1800" i="1" smtClean="0">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up>
                    </m:sSup>
                  </m:oMath>
                </a14:m>
                <a:r>
                  <a:rPr lang="en-US" sz="1800" dirty="0"/>
                  <a:t> End of </a:t>
                </a:r>
                <a14:m>
                  <m:oMath xmlns:m="http://schemas.openxmlformats.org/officeDocument/2006/math">
                    <m:r>
                      <a:rPr lang="en-US" sz="1800" i="1" dirty="0" smtClean="0">
                        <a:latin typeface="Cambria Math" panose="02040503050406030204" pitchFamily="18" charset="0"/>
                      </a:rPr>
                      <m:t>𝑥</m:t>
                    </m:r>
                  </m:oMath>
                </a14:m>
                <a:r>
                  <a:rPr lang="en-US" sz="1800" dirty="0"/>
                  <a:t> interval</a:t>
                </a:r>
              </a:p>
              <a:p>
                <a:pPr>
                  <a:lnSpc>
                    <a:spcPct val="200000"/>
                  </a:lnSpc>
                </a:pPr>
                <a14:m>
                  <m:oMath xmlns:m="http://schemas.openxmlformats.org/officeDocument/2006/math">
                    <m:sSup>
                      <m:sSupPr>
                        <m:ctrlPr>
                          <a:rPr lang="en-US" sz="1800" i="1" smtClean="0">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up>
                    </m:sSup>
                  </m:oMath>
                </a14:m>
                <a:r>
                  <a:rPr lang="en-US" sz="1800" dirty="0"/>
                  <a:t> Start of </a:t>
                </a:r>
                <a14:m>
                  <m:oMath xmlns:m="http://schemas.openxmlformats.org/officeDocument/2006/math">
                    <m:r>
                      <a:rPr lang="en-US" sz="1800" i="1" dirty="0" smtClean="0">
                        <a:latin typeface="Cambria Math" panose="02040503050406030204" pitchFamily="18" charset="0"/>
                      </a:rPr>
                      <m:t>𝑥</m:t>
                    </m:r>
                  </m:oMath>
                </a14:m>
                <a:r>
                  <a:rPr lang="en-US" sz="1800" dirty="0"/>
                  <a:t> interval</a:t>
                </a:r>
              </a:p>
              <a:p>
                <a:pPr>
                  <a:lnSpc>
                    <a:spcPct val="150000"/>
                  </a:lnSpc>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𝑦</m:t>
                    </m:r>
                  </m:oMath>
                </a14:m>
                <a:r>
                  <a:rPr lang="en-US" sz="1800" dirty="0"/>
                  <a:t> Start of </a:t>
                </a:r>
                <a14:m>
                  <m:oMath xmlns:m="http://schemas.openxmlformats.org/officeDocument/2006/math">
                    <m:r>
                      <a:rPr lang="en-US" sz="1800" i="1" dirty="0" smtClean="0">
                        <a:latin typeface="Cambria Math" panose="02040503050406030204" pitchFamily="18" charset="0"/>
                      </a:rPr>
                      <m:t>𝑦</m:t>
                    </m:r>
                  </m:oMath>
                </a14:m>
                <a:r>
                  <a:rPr lang="en-US" sz="1800" dirty="0"/>
                  <a:t> interval and the end will be the same value but negative to ensure there is a root</a:t>
                </a:r>
              </a:p>
              <a:p>
                <a:pPr>
                  <a:lnSpc>
                    <a:spcPct val="200000"/>
                  </a:lnSpc>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𝑠</m:t>
                    </m:r>
                  </m:oMath>
                </a14:m>
                <a:r>
                  <a:rPr lang="en-US" sz="1800" dirty="0"/>
                  <a:t>  Number of Sections</a:t>
                </a:r>
              </a:p>
              <a:p>
                <a:pPr>
                  <a:lnSpc>
                    <a:spcPct val="200000"/>
                  </a:lnSpc>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𝑟</m:t>
                    </m:r>
                  </m:oMath>
                </a14:m>
                <a:r>
                  <a:rPr lang="en-US" sz="1800" dirty="0"/>
                  <a:t> Random State</a:t>
                </a:r>
              </a:p>
            </p:txBody>
          </p:sp>
        </mc:Choice>
        <mc:Fallback xmlns="">
          <p:sp>
            <p:nvSpPr>
              <p:cNvPr id="2" name="Text Placeholder 1">
                <a:extLst>
                  <a:ext uri="{FF2B5EF4-FFF2-40B4-BE49-F238E27FC236}">
                    <a16:creationId xmlns:a16="http://schemas.microsoft.com/office/drawing/2014/main" id="{7E4F9A73-0D2F-9A2B-91F8-83A61A226107}"/>
                  </a:ext>
                </a:extLst>
              </p:cNvPr>
              <p:cNvSpPr>
                <a:spLocks noGrp="1" noRot="1" noChangeAspect="1" noMove="1" noResize="1" noEditPoints="1" noAdjustHandles="1" noChangeArrowheads="1" noChangeShapeType="1" noTextEdit="1"/>
              </p:cNvSpPr>
              <p:nvPr>
                <p:ph type="body" idx="1"/>
              </p:nvPr>
            </p:nvSpPr>
            <p:spPr>
              <a:xfrm>
                <a:off x="626625" y="877874"/>
                <a:ext cx="7322400" cy="3597481"/>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75E5E78-B072-DA83-1D2F-DB9D35B486B6}"/>
              </a:ext>
            </a:extLst>
          </p:cNvPr>
          <p:cNvSpPr>
            <a:spLocks noGrp="1"/>
          </p:cNvSpPr>
          <p:nvPr>
            <p:ph type="title"/>
          </p:nvPr>
        </p:nvSpPr>
        <p:spPr/>
        <p:txBody>
          <a:bodyPr/>
          <a:lstStyle/>
          <a:p>
            <a:r>
              <a:rPr lang="en-US" dirty="0"/>
              <a:t>Key Numbers</a:t>
            </a:r>
          </a:p>
        </p:txBody>
      </p:sp>
    </p:spTree>
    <p:extLst>
      <p:ext uri="{BB962C8B-B14F-4D97-AF65-F5344CB8AC3E}">
        <p14:creationId xmlns:p14="http://schemas.microsoft.com/office/powerpoint/2010/main" val="3775459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060" y="2407921"/>
            <a:ext cx="3593805" cy="640080"/>
          </a:xfrm>
        </p:spPr>
        <p:txBody>
          <a:bodyPr/>
          <a:lstStyle/>
          <a:p>
            <a:r>
              <a:rPr lang="en-US" sz="2800" dirty="0"/>
              <a:t>Decryption Process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121" y="85060"/>
            <a:ext cx="4245935" cy="4980468"/>
          </a:xfrm>
          <a:prstGeom prst="rect">
            <a:avLst/>
          </a:prstGeom>
        </p:spPr>
      </p:pic>
    </p:spTree>
    <p:extLst>
      <p:ext uri="{BB962C8B-B14F-4D97-AF65-F5344CB8AC3E}">
        <p14:creationId xmlns:p14="http://schemas.microsoft.com/office/powerpoint/2010/main" val="288467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833" y="243839"/>
            <a:ext cx="6242792" cy="634035"/>
          </a:xfrm>
        </p:spPr>
        <p:txBody>
          <a:bodyPr/>
          <a:lstStyle/>
          <a:p>
            <a:r>
              <a:rPr lang="en-US" sz="2800" dirty="0"/>
              <a:t>Results</a:t>
            </a:r>
          </a:p>
        </p:txBody>
      </p:sp>
      <p:sp>
        <p:nvSpPr>
          <p:cNvPr id="3" name="Text Placeholder 2"/>
          <p:cNvSpPr>
            <a:spLocks noGrp="1"/>
          </p:cNvSpPr>
          <p:nvPr>
            <p:ph type="body" idx="1"/>
          </p:nvPr>
        </p:nvSpPr>
        <p:spPr>
          <a:xfrm>
            <a:off x="622739" y="1223002"/>
            <a:ext cx="7792715" cy="2962422"/>
          </a:xfrm>
        </p:spPr>
        <p:txBody>
          <a:bodyPr anchor="ctr"/>
          <a:lstStyle/>
          <a:p>
            <a:pPr>
              <a:lnSpc>
                <a:spcPct val="200000"/>
              </a:lnSpc>
            </a:pPr>
            <a:r>
              <a:rPr lang="en-US" sz="2000" dirty="0"/>
              <a:t>The algorithm was tested using different plaintext messages and keys and was compared against AES encryption algorithm which is a symmetric encryption algorithm. The results showed that the algorithm is much faster than AES.</a:t>
            </a:r>
          </a:p>
        </p:txBody>
      </p:sp>
    </p:spTree>
    <p:extLst>
      <p:ext uri="{BB962C8B-B14F-4D97-AF65-F5344CB8AC3E}">
        <p14:creationId xmlns:p14="http://schemas.microsoft.com/office/powerpoint/2010/main" val="197463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4921" y="338175"/>
            <a:ext cx="6235704" cy="539700"/>
          </a:xfrm>
        </p:spPr>
        <p:txBody>
          <a:bodyPr/>
          <a:lstStyle/>
          <a:p>
            <a:r>
              <a:rPr lang="en-US" sz="2000" dirty="0"/>
              <a:t>Encode Time Over 1000 Messages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874"/>
            <a:ext cx="9066028" cy="3749748"/>
          </a:xfrm>
          <a:prstGeom prst="rect">
            <a:avLst/>
          </a:prstGeom>
        </p:spPr>
      </p:pic>
    </p:spTree>
    <p:extLst>
      <p:ext uri="{BB962C8B-B14F-4D97-AF65-F5344CB8AC3E}">
        <p14:creationId xmlns:p14="http://schemas.microsoft.com/office/powerpoint/2010/main" val="1358879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Encode Time Sum Over 1000 Messages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079" y="877875"/>
            <a:ext cx="5642517" cy="3730478"/>
          </a:xfrm>
          <a:prstGeom prst="rect">
            <a:avLst/>
          </a:prstGeom>
        </p:spPr>
      </p:pic>
      <p:sp>
        <p:nvSpPr>
          <p:cNvPr id="3" name="Title 1">
            <a:extLst>
              <a:ext uri="{FF2B5EF4-FFF2-40B4-BE49-F238E27FC236}">
                <a16:creationId xmlns:a16="http://schemas.microsoft.com/office/drawing/2014/main" id="{1404B5F0-87AF-2941-3B76-FAF2D8F8EC71}"/>
              </a:ext>
            </a:extLst>
          </p:cNvPr>
          <p:cNvSpPr txBox="1">
            <a:spLocks/>
          </p:cNvSpPr>
          <p:nvPr/>
        </p:nvSpPr>
        <p:spPr>
          <a:xfrm>
            <a:off x="349404" y="1918695"/>
            <a:ext cx="2830253" cy="1159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000" dirty="0" err="1">
                <a:latin typeface="DM Sans" pitchFamily="2" charset="0"/>
              </a:rPr>
              <a:t>HybridBF</a:t>
            </a:r>
            <a:r>
              <a:rPr lang="en-US" sz="2000" dirty="0">
                <a:latin typeface="DM Sans" pitchFamily="2" charset="0"/>
              </a:rPr>
              <a:t> </a:t>
            </a:r>
            <a:r>
              <a:rPr lang="en-US" sz="2000" dirty="0" err="1">
                <a:latin typeface="DM Sans" pitchFamily="2" charset="0"/>
              </a:rPr>
              <a:t>broved</a:t>
            </a:r>
            <a:r>
              <a:rPr lang="en-US" sz="2000" dirty="0">
                <a:latin typeface="DM Sans" pitchFamily="2" charset="0"/>
              </a:rPr>
              <a:t> to be 20 faster in total time</a:t>
            </a:r>
          </a:p>
        </p:txBody>
      </p:sp>
    </p:spTree>
    <p:extLst>
      <p:ext uri="{BB962C8B-B14F-4D97-AF65-F5344CB8AC3E}">
        <p14:creationId xmlns:p14="http://schemas.microsoft.com/office/powerpoint/2010/main" val="96219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9098" y="338175"/>
            <a:ext cx="6221527" cy="539700"/>
          </a:xfrm>
        </p:spPr>
        <p:txBody>
          <a:bodyPr/>
          <a:lstStyle/>
          <a:p>
            <a:r>
              <a:rPr lang="en-US" sz="2000" dirty="0"/>
              <a:t>Decode Time Over 1000 Messages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4521"/>
            <a:ext cx="9073116" cy="3742660"/>
          </a:xfrm>
          <a:prstGeom prst="rect">
            <a:avLst/>
          </a:prstGeom>
        </p:spPr>
      </p:pic>
    </p:spTree>
    <p:extLst>
      <p:ext uri="{BB962C8B-B14F-4D97-AF65-F5344CB8AC3E}">
        <p14:creationId xmlns:p14="http://schemas.microsoft.com/office/powerpoint/2010/main" val="14594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186" y="338175"/>
            <a:ext cx="6214439" cy="539700"/>
          </a:xfrm>
        </p:spPr>
        <p:txBody>
          <a:bodyPr/>
          <a:lstStyle/>
          <a:p>
            <a:r>
              <a:rPr lang="en-US" sz="2000" dirty="0"/>
              <a:t>Decode Time Sum Over 1000 Messages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53" y="985475"/>
            <a:ext cx="5680725" cy="3770637"/>
          </a:xfrm>
          <a:prstGeom prst="rect">
            <a:avLst/>
          </a:prstGeom>
        </p:spPr>
      </p:pic>
      <p:sp>
        <p:nvSpPr>
          <p:cNvPr id="3" name="Title 1">
            <a:extLst>
              <a:ext uri="{FF2B5EF4-FFF2-40B4-BE49-F238E27FC236}">
                <a16:creationId xmlns:a16="http://schemas.microsoft.com/office/drawing/2014/main" id="{E47B2822-59E5-0BE0-7666-66ECE1EFB055}"/>
              </a:ext>
            </a:extLst>
          </p:cNvPr>
          <p:cNvSpPr txBox="1">
            <a:spLocks/>
          </p:cNvSpPr>
          <p:nvPr/>
        </p:nvSpPr>
        <p:spPr>
          <a:xfrm>
            <a:off x="228556" y="2112352"/>
            <a:ext cx="3005297" cy="758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000" dirty="0" err="1">
                <a:latin typeface="DM Sans" pitchFamily="2" charset="0"/>
              </a:rPr>
              <a:t>HybridBF</a:t>
            </a:r>
            <a:r>
              <a:rPr lang="en-US" sz="2000" dirty="0">
                <a:latin typeface="DM Sans" pitchFamily="2" charset="0"/>
              </a:rPr>
              <a:t> </a:t>
            </a:r>
            <a:r>
              <a:rPr lang="en-US" sz="2000" dirty="0" err="1">
                <a:latin typeface="DM Sans" pitchFamily="2" charset="0"/>
              </a:rPr>
              <a:t>broved</a:t>
            </a:r>
            <a:r>
              <a:rPr lang="en-US" sz="2000" dirty="0">
                <a:latin typeface="DM Sans" pitchFamily="2" charset="0"/>
              </a:rPr>
              <a:t> to be 8 faster in decode time</a:t>
            </a:r>
          </a:p>
        </p:txBody>
      </p:sp>
    </p:spTree>
    <p:extLst>
      <p:ext uri="{BB962C8B-B14F-4D97-AF65-F5344CB8AC3E}">
        <p14:creationId xmlns:p14="http://schemas.microsoft.com/office/powerpoint/2010/main" val="2075532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8214" y="338175"/>
            <a:ext cx="6292411" cy="539700"/>
          </a:xfrm>
        </p:spPr>
        <p:txBody>
          <a:bodyPr/>
          <a:lstStyle/>
          <a:p>
            <a:r>
              <a:rPr lang="en-US" sz="2000" dirty="0"/>
              <a:t>Total Time Over 1000 Messages</a:t>
            </a:r>
          </a:p>
        </p:txBody>
      </p:sp>
      <p:sp>
        <p:nvSpPr>
          <p:cNvPr id="3" name="Text Placeholder 2"/>
          <p:cNvSpPr>
            <a:spLocks noGrp="1"/>
          </p:cNvSpPr>
          <p:nvPr>
            <p:ph type="body" idx="1"/>
          </p:nvPr>
        </p:nvSpPr>
        <p:spPr>
          <a:xfrm>
            <a:off x="567070" y="772633"/>
            <a:ext cx="7485905" cy="645041"/>
          </a:xfrm>
        </p:spPr>
        <p:txBody>
          <a:bodyPr/>
          <a:lstStyle/>
          <a:p>
            <a:r>
              <a:rPr lang="en-US" dirty="0"/>
              <a:t>We mean by total time the sum of the encode time and the decode time for each message.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8176"/>
            <a:ext cx="9080205" cy="3530009"/>
          </a:xfrm>
          <a:prstGeom prst="rect">
            <a:avLst/>
          </a:prstGeom>
        </p:spPr>
      </p:pic>
    </p:spTree>
    <p:extLst>
      <p:ext uri="{BB962C8B-B14F-4D97-AF65-F5344CB8AC3E}">
        <p14:creationId xmlns:p14="http://schemas.microsoft.com/office/powerpoint/2010/main" val="3333030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391" y="338175"/>
            <a:ext cx="6278234" cy="539700"/>
          </a:xfrm>
        </p:spPr>
        <p:txBody>
          <a:bodyPr/>
          <a:lstStyle/>
          <a:p>
            <a:r>
              <a:rPr lang="en-US" sz="2000" dirty="0"/>
              <a:t>Total Time Sum Over 1000 Messages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44" y="953720"/>
            <a:ext cx="5616065" cy="3851605"/>
          </a:xfrm>
          <a:prstGeom prst="rect">
            <a:avLst/>
          </a:prstGeom>
        </p:spPr>
      </p:pic>
      <p:sp>
        <p:nvSpPr>
          <p:cNvPr id="3" name="Title 1">
            <a:extLst>
              <a:ext uri="{FF2B5EF4-FFF2-40B4-BE49-F238E27FC236}">
                <a16:creationId xmlns:a16="http://schemas.microsoft.com/office/drawing/2014/main" id="{68BC5F28-5073-537D-50B5-71E0F8E7D4F7}"/>
              </a:ext>
            </a:extLst>
          </p:cNvPr>
          <p:cNvSpPr txBox="1">
            <a:spLocks/>
          </p:cNvSpPr>
          <p:nvPr/>
        </p:nvSpPr>
        <p:spPr>
          <a:xfrm>
            <a:off x="286648" y="2334318"/>
            <a:ext cx="2917470" cy="1090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000" dirty="0" err="1">
                <a:latin typeface="DM Sans" pitchFamily="2" charset="0"/>
              </a:rPr>
              <a:t>HybridBF</a:t>
            </a:r>
            <a:r>
              <a:rPr lang="en-US" sz="2000" dirty="0">
                <a:latin typeface="DM Sans" pitchFamily="2" charset="0"/>
              </a:rPr>
              <a:t> </a:t>
            </a:r>
            <a:r>
              <a:rPr lang="en-US" sz="2000" dirty="0" err="1">
                <a:latin typeface="DM Sans" pitchFamily="2" charset="0"/>
              </a:rPr>
              <a:t>broved</a:t>
            </a:r>
            <a:r>
              <a:rPr lang="en-US" sz="2000" dirty="0">
                <a:latin typeface="DM Sans" pitchFamily="2" charset="0"/>
              </a:rPr>
              <a:t> to be 9 faster in total time</a:t>
            </a:r>
          </a:p>
        </p:txBody>
      </p:sp>
    </p:spTree>
    <p:extLst>
      <p:ext uri="{BB962C8B-B14F-4D97-AF65-F5344CB8AC3E}">
        <p14:creationId xmlns:p14="http://schemas.microsoft.com/office/powerpoint/2010/main" val="245073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489465" y="838200"/>
            <a:ext cx="7881384" cy="3845312"/>
          </a:xfrm>
          <a:prstGeom prst="rect">
            <a:avLst/>
          </a:prstGeom>
        </p:spPr>
        <p:txBody>
          <a:bodyPr spcFirstLastPara="1" wrap="square" lIns="91425" tIns="91425" rIns="91425" bIns="91425" anchor="ctr" anchorCtr="0">
            <a:normAutofit fontScale="92500" lnSpcReduction="20000"/>
          </a:bodyPr>
          <a:lstStyle/>
          <a:p>
            <a:pPr marL="285750" indent="-285750">
              <a:spcAft>
                <a:spcPts val="1600"/>
              </a:spcAft>
              <a:buFont typeface="Wingdings" panose="05000000000000000000" pitchFamily="2" charset="2"/>
              <a:buChar char="Ø"/>
            </a:pPr>
            <a:r>
              <a:rPr lang="en-US" sz="1600" dirty="0"/>
              <a:t>Problem Definition</a:t>
            </a:r>
          </a:p>
          <a:p>
            <a:pPr marL="285750" lvl="0" indent="-285750">
              <a:spcAft>
                <a:spcPts val="1600"/>
              </a:spcAft>
              <a:buFont typeface="Wingdings" panose="05000000000000000000" pitchFamily="2" charset="2"/>
              <a:buChar char="Ø"/>
            </a:pPr>
            <a:r>
              <a:rPr lang="en-US" sz="1600" dirty="0"/>
              <a:t>Project Idea</a:t>
            </a:r>
          </a:p>
          <a:p>
            <a:pPr marL="285750" indent="-285750">
              <a:spcAft>
                <a:spcPts val="1600"/>
              </a:spcAft>
              <a:buFont typeface="Wingdings" panose="05000000000000000000" pitchFamily="2" charset="2"/>
              <a:buChar char="Ø"/>
            </a:pPr>
            <a:r>
              <a:rPr lang="en-US" sz="1600" dirty="0"/>
              <a:t>Root Finding Algorithms </a:t>
            </a:r>
          </a:p>
          <a:p>
            <a:pPr marL="285750" lvl="0" indent="-285750">
              <a:spcAft>
                <a:spcPts val="1600"/>
              </a:spcAft>
              <a:buFont typeface="Wingdings" panose="05000000000000000000" pitchFamily="2" charset="2"/>
              <a:buChar char="Ø"/>
            </a:pPr>
            <a:r>
              <a:rPr lang="en-US" sz="1600" dirty="0"/>
              <a:t>How Does Our Encryption Algorithm Works </a:t>
            </a:r>
          </a:p>
          <a:p>
            <a:pPr marL="285750" lvl="0" indent="-285750">
              <a:spcAft>
                <a:spcPts val="1600"/>
              </a:spcAft>
              <a:buFont typeface="Wingdings" panose="05000000000000000000" pitchFamily="2" charset="2"/>
              <a:buChar char="Ø"/>
            </a:pPr>
            <a:r>
              <a:rPr lang="en-US" sz="1600" dirty="0"/>
              <a:t>Results </a:t>
            </a:r>
          </a:p>
          <a:p>
            <a:pPr marL="285750" lvl="0" indent="-285750">
              <a:spcAft>
                <a:spcPts val="1600"/>
              </a:spcAft>
              <a:buFont typeface="Wingdings" panose="05000000000000000000" pitchFamily="2" charset="2"/>
              <a:buChar char="Ø"/>
            </a:pPr>
            <a:r>
              <a:rPr lang="en-US" sz="1600" dirty="0"/>
              <a:t>Current Solutions in the Market</a:t>
            </a:r>
          </a:p>
          <a:p>
            <a:pPr marL="285750" lvl="0" indent="-285750">
              <a:spcAft>
                <a:spcPts val="1600"/>
              </a:spcAft>
              <a:buFont typeface="Wingdings" panose="05000000000000000000" pitchFamily="2" charset="2"/>
              <a:buChar char="Ø"/>
            </a:pPr>
            <a:r>
              <a:rPr lang="en-US" sz="1600" dirty="0"/>
              <a:t> Methodology </a:t>
            </a:r>
          </a:p>
          <a:p>
            <a:pPr marL="285750" lvl="0" indent="-285750">
              <a:spcAft>
                <a:spcPts val="1600"/>
              </a:spcAft>
              <a:buFont typeface="Wingdings" panose="05000000000000000000" pitchFamily="2" charset="2"/>
              <a:buChar char="Ø"/>
            </a:pPr>
            <a:r>
              <a:rPr lang="en-US" sz="1600" dirty="0"/>
              <a:t> Current Progress </a:t>
            </a:r>
          </a:p>
          <a:p>
            <a:pPr marL="285750" lvl="0" indent="-285750">
              <a:spcAft>
                <a:spcPts val="1600"/>
              </a:spcAft>
              <a:buFont typeface="Wingdings" panose="05000000000000000000" pitchFamily="2" charset="2"/>
              <a:buChar char="Ø"/>
            </a:pPr>
            <a:r>
              <a:rPr lang="en-US" sz="1600" dirty="0"/>
              <a:t> Future Work </a:t>
            </a:r>
          </a:p>
        </p:txBody>
      </p:sp>
      <p:sp>
        <p:nvSpPr>
          <p:cNvPr id="297" name="Google Shape;297;p30"/>
          <p:cNvSpPr txBox="1">
            <a:spLocks noGrp="1"/>
          </p:cNvSpPr>
          <p:nvPr>
            <p:ph type="title"/>
          </p:nvPr>
        </p:nvSpPr>
        <p:spPr>
          <a:xfrm>
            <a:off x="626625" y="266700"/>
            <a:ext cx="6084000" cy="335812"/>
          </a:xfrm>
          <a:prstGeom prst="rect">
            <a:avLst/>
          </a:prstGeom>
        </p:spPr>
        <p:txBody>
          <a:bodyPr spcFirstLastPara="1" wrap="square" lIns="91425" tIns="91425" rIns="91425" bIns="91425" anchor="t" anchorCtr="0">
            <a:noAutofit/>
          </a:bodyPr>
          <a:lstStyle/>
          <a:p>
            <a:pPr lvl="0"/>
            <a:r>
              <a:rPr lang="en-US" dirty="0"/>
              <a:t>Agenda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40EE-489A-4B9F-A922-73948A82FB03}"/>
              </a:ext>
            </a:extLst>
          </p:cNvPr>
          <p:cNvSpPr>
            <a:spLocks noGrp="1"/>
          </p:cNvSpPr>
          <p:nvPr>
            <p:ph type="title"/>
          </p:nvPr>
        </p:nvSpPr>
        <p:spPr>
          <a:xfrm>
            <a:off x="626625" y="338175"/>
            <a:ext cx="7781394" cy="539700"/>
          </a:xfrm>
        </p:spPr>
        <p:txBody>
          <a:bodyPr/>
          <a:lstStyle/>
          <a:p>
            <a:pPr marL="342900" indent="-342900">
              <a:buFont typeface="Wingdings" panose="05000000000000000000" pitchFamily="2" charset="2"/>
              <a:buChar char="Ø"/>
            </a:pPr>
            <a:r>
              <a:rPr lang="en-US" dirty="0"/>
              <a:t>Advantages of Faster Encryption Algorithms</a:t>
            </a:r>
          </a:p>
        </p:txBody>
      </p:sp>
      <p:sp>
        <p:nvSpPr>
          <p:cNvPr id="3" name="Text Placeholder 2">
            <a:extLst>
              <a:ext uri="{FF2B5EF4-FFF2-40B4-BE49-F238E27FC236}">
                <a16:creationId xmlns:a16="http://schemas.microsoft.com/office/drawing/2014/main" id="{F4B43A8F-8B05-9AC3-0A04-69F3DD215746}"/>
              </a:ext>
            </a:extLst>
          </p:cNvPr>
          <p:cNvSpPr>
            <a:spLocks noGrp="1"/>
          </p:cNvSpPr>
          <p:nvPr>
            <p:ph type="body" idx="1"/>
          </p:nvPr>
        </p:nvSpPr>
        <p:spPr>
          <a:xfrm>
            <a:off x="626624" y="1148527"/>
            <a:ext cx="7781395" cy="3656797"/>
          </a:xfrm>
        </p:spPr>
        <p:txBody>
          <a:bodyPr anchor="ctr"/>
          <a:lstStyle/>
          <a:p>
            <a:r>
              <a:rPr lang="en-US" sz="2000" b="0" i="0" dirty="0">
                <a:solidFill>
                  <a:srgbClr val="29261B"/>
                </a:solidFill>
                <a:effectLst/>
                <a:latin typeface="DM Sans" pitchFamily="2" charset="0"/>
              </a:rPr>
              <a:t>Enable real-time encryption of data streams, like encrypting voice calls or video chats.</a:t>
            </a:r>
          </a:p>
          <a:p>
            <a:pPr>
              <a:lnSpc>
                <a:spcPct val="200000"/>
              </a:lnSpc>
            </a:pPr>
            <a:r>
              <a:rPr lang="en-US" sz="2000" b="0" i="0" dirty="0">
                <a:solidFill>
                  <a:srgbClr val="29261B"/>
                </a:solidFill>
                <a:effectLst/>
                <a:latin typeface="DM Sans" pitchFamily="2" charset="0"/>
              </a:rPr>
              <a:t>More widespread adoption and use of encryption.</a:t>
            </a:r>
          </a:p>
          <a:p>
            <a:pPr>
              <a:lnSpc>
                <a:spcPct val="200000"/>
              </a:lnSpc>
            </a:pPr>
            <a:r>
              <a:rPr lang="en-US" sz="2000" b="0" i="0" dirty="0">
                <a:solidFill>
                  <a:srgbClr val="29261B"/>
                </a:solidFill>
                <a:effectLst/>
                <a:latin typeface="DM Sans" pitchFamily="2" charset="0"/>
              </a:rPr>
              <a:t>Make full disk encryption more practical.</a:t>
            </a:r>
            <a:endParaRPr lang="en-US" sz="2000" dirty="0">
              <a:solidFill>
                <a:srgbClr val="29261B"/>
              </a:solidFill>
              <a:latin typeface="DM Sans" pitchFamily="2" charset="0"/>
            </a:endParaRPr>
          </a:p>
          <a:p>
            <a:pPr>
              <a:lnSpc>
                <a:spcPct val="200000"/>
              </a:lnSpc>
            </a:pPr>
            <a:r>
              <a:rPr lang="en-US" sz="2000" b="0" i="0" dirty="0">
                <a:solidFill>
                  <a:srgbClr val="29261B"/>
                </a:solidFill>
                <a:effectLst/>
                <a:latin typeface="DM Sans" pitchFamily="2" charset="0"/>
              </a:rPr>
              <a:t>Shift cryptography workloads to the client side.</a:t>
            </a:r>
            <a:endParaRPr lang="en-US" sz="2000" dirty="0">
              <a:latin typeface="DM Sans" pitchFamily="2" charset="0"/>
            </a:endParaRPr>
          </a:p>
        </p:txBody>
      </p:sp>
    </p:spTree>
    <p:extLst>
      <p:ext uri="{BB962C8B-B14F-4D97-AF65-F5344CB8AC3E}">
        <p14:creationId xmlns:p14="http://schemas.microsoft.com/office/powerpoint/2010/main" val="281323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79" y="312420"/>
            <a:ext cx="6271146" cy="565455"/>
          </a:xfrm>
        </p:spPr>
        <p:txBody>
          <a:bodyPr/>
          <a:lstStyle/>
          <a:p>
            <a:r>
              <a:rPr lang="en-US" dirty="0"/>
              <a:t>Current Solutions in the Market</a:t>
            </a:r>
          </a:p>
        </p:txBody>
      </p:sp>
      <p:sp>
        <p:nvSpPr>
          <p:cNvPr id="3" name="Text Placeholder 2"/>
          <p:cNvSpPr>
            <a:spLocks noGrp="1"/>
          </p:cNvSpPr>
          <p:nvPr>
            <p:ph type="body" idx="1"/>
          </p:nvPr>
        </p:nvSpPr>
        <p:spPr>
          <a:xfrm>
            <a:off x="489098" y="1318437"/>
            <a:ext cx="8091022" cy="2998382"/>
          </a:xfrm>
        </p:spPr>
        <p:txBody>
          <a:bodyPr/>
          <a:lstStyle/>
          <a:p>
            <a:pPr marL="114300" indent="0">
              <a:buNone/>
            </a:pPr>
            <a:r>
              <a:rPr lang="en-US" dirty="0"/>
              <a:t>There are well-established encryption algorithms available, both symmetric and asymmetric, that have been extensively researched, tested, and proven secure.</a:t>
            </a:r>
          </a:p>
          <a:p>
            <a:endParaRPr lang="en-US" dirty="0"/>
          </a:p>
          <a:p>
            <a:r>
              <a:rPr lang="en-US" dirty="0"/>
              <a:t>Symmetric encryption algorithms like AES. </a:t>
            </a:r>
          </a:p>
          <a:p>
            <a:r>
              <a:rPr lang="en-US" dirty="0"/>
              <a:t>Asymmetric encryption algorithms like RSA and ECC provide secure key exchange.</a:t>
            </a:r>
          </a:p>
          <a:p>
            <a:r>
              <a:rPr lang="en-US" dirty="0"/>
              <a:t> Existing solutions also include cryptographic libraries and frameworks that provide implementations of various encryption algorithms.</a:t>
            </a:r>
          </a:p>
        </p:txBody>
      </p:sp>
    </p:spTree>
    <p:extLst>
      <p:ext uri="{BB962C8B-B14F-4D97-AF65-F5344CB8AC3E}">
        <p14:creationId xmlns:p14="http://schemas.microsoft.com/office/powerpoint/2010/main" val="4020866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32;p65">
            <a:extLst>
              <a:ext uri="{FF2B5EF4-FFF2-40B4-BE49-F238E27FC236}">
                <a16:creationId xmlns:a16="http://schemas.microsoft.com/office/drawing/2014/main" id="{325C8D7C-D2BD-B526-A8E4-3127C9AE5AAB}"/>
              </a:ext>
            </a:extLst>
          </p:cNvPr>
          <p:cNvSpPr txBox="1">
            <a:spLocks noGrp="1"/>
          </p:cNvSpPr>
          <p:nvPr>
            <p:ph type="body" idx="1"/>
          </p:nvPr>
        </p:nvSpPr>
        <p:spPr>
          <a:xfrm>
            <a:off x="472440" y="1682349"/>
            <a:ext cx="3468020" cy="3461151"/>
          </a:xfrm>
          <a:prstGeom prst="rect">
            <a:avLst/>
          </a:prstGeom>
        </p:spPr>
        <p:txBody>
          <a:bodyPr spcFirstLastPara="1" wrap="square" lIns="91425" tIns="91425" rIns="91425" bIns="91425" anchor="t" anchorCtr="0">
            <a:noAutofit/>
          </a:bodyPr>
          <a:lstStyle/>
          <a:p>
            <a:pPr marL="342900" indent="-342900"/>
            <a:r>
              <a:rPr lang="en-US" sz="2000" dirty="0"/>
              <a:t>Python</a:t>
            </a:r>
          </a:p>
          <a:p>
            <a:pPr marL="342900" indent="-342900"/>
            <a:r>
              <a:rPr lang="en-US" sz="2000" dirty="0"/>
              <a:t>Pandas</a:t>
            </a:r>
          </a:p>
          <a:p>
            <a:pPr marL="342900" indent="-342900"/>
            <a:r>
              <a:rPr lang="en-US" sz="2000" dirty="0"/>
              <a:t>Matplotlib</a:t>
            </a:r>
          </a:p>
          <a:p>
            <a:pPr marL="342900" indent="-342900"/>
            <a:r>
              <a:rPr lang="en-US" sz="2000" dirty="0" err="1"/>
              <a:t>Numpy</a:t>
            </a:r>
            <a:endParaRPr lang="en-US" sz="2000" dirty="0"/>
          </a:p>
          <a:p>
            <a:pPr marL="342900" indent="-342900"/>
            <a:r>
              <a:rPr lang="en-US" sz="2000" dirty="0" err="1"/>
              <a:t>Scienceplots</a:t>
            </a:r>
            <a:endParaRPr lang="en-US" sz="2000" dirty="0"/>
          </a:p>
          <a:p>
            <a:pPr marL="342900" indent="-342900"/>
            <a:r>
              <a:rPr lang="en-US" sz="2000" dirty="0" err="1"/>
              <a:t>Scipy</a:t>
            </a:r>
            <a:endParaRPr lang="en-US" sz="2000" dirty="0"/>
          </a:p>
          <a:p>
            <a:pPr marL="342900" indent="-342900"/>
            <a:r>
              <a:rPr lang="en-US" sz="2000" dirty="0" err="1"/>
              <a:t>Pycryptodome</a:t>
            </a:r>
            <a:endParaRPr lang="en-US" sz="2000" dirty="0"/>
          </a:p>
          <a:p>
            <a:pPr marL="342900" indent="-342900"/>
            <a:r>
              <a:rPr lang="en-US" sz="2000" dirty="0"/>
              <a:t>Time</a:t>
            </a:r>
          </a:p>
          <a:p>
            <a:pPr marL="342900" indent="-342900"/>
            <a:r>
              <a:rPr lang="en-US" sz="2000" dirty="0"/>
              <a:t>String</a:t>
            </a:r>
            <a:endParaRPr lang="en-US" dirty="0"/>
          </a:p>
          <a:p>
            <a:pPr marL="285750" indent="-285750"/>
            <a:endParaRPr lang="en-US" dirty="0"/>
          </a:p>
          <a:p>
            <a:pPr marL="285750" indent="-285750"/>
            <a:endParaRPr lang="en-US" dirty="0"/>
          </a:p>
          <a:p>
            <a:pPr marL="0" lvl="0" indent="0" algn="l" rtl="0">
              <a:spcBef>
                <a:spcPts val="0"/>
              </a:spcBef>
              <a:spcAft>
                <a:spcPts val="0"/>
              </a:spcAft>
              <a:buNone/>
            </a:pPr>
            <a:endParaRPr dirty="0"/>
          </a:p>
        </p:txBody>
      </p:sp>
      <p:sp>
        <p:nvSpPr>
          <p:cNvPr id="5" name="Google Shape;3934;p65">
            <a:extLst>
              <a:ext uri="{FF2B5EF4-FFF2-40B4-BE49-F238E27FC236}">
                <a16:creationId xmlns:a16="http://schemas.microsoft.com/office/drawing/2014/main" id="{9093E2B2-0968-96B4-64A9-A7183A86252D}"/>
              </a:ext>
            </a:extLst>
          </p:cNvPr>
          <p:cNvSpPr txBox="1">
            <a:spLocks noGrp="1"/>
          </p:cNvSpPr>
          <p:nvPr>
            <p:ph type="title"/>
          </p:nvPr>
        </p:nvSpPr>
        <p:spPr>
          <a:xfrm>
            <a:off x="472440" y="255308"/>
            <a:ext cx="6390585" cy="621296"/>
          </a:xfrm>
          <a:prstGeom prst="rect">
            <a:avLst/>
          </a:prstGeom>
        </p:spPr>
        <p:txBody>
          <a:bodyPr spcFirstLastPara="1" wrap="square" lIns="91425" tIns="91425" rIns="91425" bIns="91425" anchor="t" anchorCtr="0">
            <a:noAutofit/>
          </a:bodyPr>
          <a:lstStyle/>
          <a:p>
            <a:pPr marL="342900" indent="-342900">
              <a:buFont typeface="Wingdings" panose="05000000000000000000" pitchFamily="2" charset="2"/>
              <a:buChar char="Ø"/>
            </a:pPr>
            <a:r>
              <a:rPr lang="en-US" dirty="0"/>
              <a:t>Methodology </a:t>
            </a:r>
            <a:endParaRPr dirty="0"/>
          </a:p>
        </p:txBody>
      </p:sp>
      <p:sp>
        <p:nvSpPr>
          <p:cNvPr id="6" name="TextBox 5">
            <a:extLst>
              <a:ext uri="{FF2B5EF4-FFF2-40B4-BE49-F238E27FC236}">
                <a16:creationId xmlns:a16="http://schemas.microsoft.com/office/drawing/2014/main" id="{1C1746D1-BACE-24F2-6C2B-77A90C46D4AF}"/>
              </a:ext>
            </a:extLst>
          </p:cNvPr>
          <p:cNvSpPr txBox="1"/>
          <p:nvPr/>
        </p:nvSpPr>
        <p:spPr>
          <a:xfrm>
            <a:off x="500534" y="1218914"/>
            <a:ext cx="2363147" cy="400110"/>
          </a:xfrm>
          <a:prstGeom prst="rect">
            <a:avLst/>
          </a:prstGeom>
          <a:noFill/>
        </p:spPr>
        <p:txBody>
          <a:bodyPr wrap="none" rtlCol="0">
            <a:spAutoFit/>
          </a:bodyPr>
          <a:lstStyle/>
          <a:p>
            <a:r>
              <a:rPr lang="en-US" sz="2000" b="1" dirty="0"/>
              <a:t>Tools &amp; Libraries:</a:t>
            </a:r>
            <a:endParaRPr lang="en-US" sz="2000" dirty="0"/>
          </a:p>
        </p:txBody>
      </p:sp>
    </p:spTree>
    <p:extLst>
      <p:ext uri="{BB962C8B-B14F-4D97-AF65-F5344CB8AC3E}">
        <p14:creationId xmlns:p14="http://schemas.microsoft.com/office/powerpoint/2010/main" val="254565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89560"/>
            <a:ext cx="6230565" cy="588315"/>
          </a:xfrm>
        </p:spPr>
        <p:txBody>
          <a:bodyPr/>
          <a:lstStyle/>
          <a:p>
            <a:r>
              <a:rPr lang="en-US" dirty="0"/>
              <a:t> Current Progress </a:t>
            </a:r>
            <a:br>
              <a:rPr lang="en-US" dirty="0"/>
            </a:br>
            <a:endParaRPr lang="en-US" dirty="0"/>
          </a:p>
        </p:txBody>
      </p:sp>
      <p:sp>
        <p:nvSpPr>
          <p:cNvPr id="3" name="Text Placeholder 2"/>
          <p:cNvSpPr>
            <a:spLocks noGrp="1"/>
          </p:cNvSpPr>
          <p:nvPr>
            <p:ph type="body" idx="1"/>
          </p:nvPr>
        </p:nvSpPr>
        <p:spPr>
          <a:xfrm>
            <a:off x="373380" y="1122556"/>
            <a:ext cx="8183322" cy="2951356"/>
          </a:xfrm>
        </p:spPr>
        <p:txBody>
          <a:bodyPr anchor="ctr"/>
          <a:lstStyle/>
          <a:p>
            <a:pPr marL="114300" indent="0" algn="just">
              <a:buNone/>
            </a:pPr>
            <a:r>
              <a:rPr lang="en-US" sz="2000" dirty="0"/>
              <a:t>Our encryption algorithm has been successfully implemented and tested using various messages. Through rigorous comparisons with existing encryption algorithms such as AES, our algorithm has demonstrated significant improvements in terms of speed. Additionally, we have created diverse diagrams showcasing the functionality and features of our messaging web application.</a:t>
            </a:r>
          </a:p>
        </p:txBody>
      </p:sp>
    </p:spTree>
    <p:extLst>
      <p:ext uri="{BB962C8B-B14F-4D97-AF65-F5344CB8AC3E}">
        <p14:creationId xmlns:p14="http://schemas.microsoft.com/office/powerpoint/2010/main" val="1360491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D6A453-895B-EE1E-2CE9-D8A5A64C05E8}"/>
              </a:ext>
            </a:extLst>
          </p:cNvPr>
          <p:cNvSpPr>
            <a:spLocks noGrp="1"/>
          </p:cNvSpPr>
          <p:nvPr>
            <p:ph type="title"/>
          </p:nvPr>
        </p:nvSpPr>
        <p:spPr/>
        <p:txBody>
          <a:bodyPr/>
          <a:lstStyle/>
          <a:p>
            <a:r>
              <a:rPr lang="en-US" dirty="0"/>
              <a:t>Future Work</a:t>
            </a:r>
          </a:p>
        </p:txBody>
      </p:sp>
      <p:grpSp>
        <p:nvGrpSpPr>
          <p:cNvPr id="10" name="Google Shape;2089;p51"/>
          <p:cNvGrpSpPr/>
          <p:nvPr/>
        </p:nvGrpSpPr>
        <p:grpSpPr>
          <a:xfrm>
            <a:off x="6811925" y="2715867"/>
            <a:ext cx="2127096" cy="2228516"/>
            <a:chOff x="1179935" y="-209451"/>
            <a:chExt cx="5745334" cy="5685426"/>
          </a:xfrm>
        </p:grpSpPr>
        <p:sp>
          <p:nvSpPr>
            <p:cNvPr id="11"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TextBox 115">
            <a:extLst>
              <a:ext uri="{FF2B5EF4-FFF2-40B4-BE49-F238E27FC236}">
                <a16:creationId xmlns:a16="http://schemas.microsoft.com/office/drawing/2014/main" id="{BC62A977-0811-6E0C-9329-27C8DBBB0C9B}"/>
              </a:ext>
            </a:extLst>
          </p:cNvPr>
          <p:cNvSpPr txBox="1"/>
          <p:nvPr/>
        </p:nvSpPr>
        <p:spPr>
          <a:xfrm>
            <a:off x="626625" y="1023207"/>
            <a:ext cx="7807302" cy="2246769"/>
          </a:xfrm>
          <a:prstGeom prst="rect">
            <a:avLst/>
          </a:prstGeom>
          <a:noFill/>
        </p:spPr>
        <p:txBody>
          <a:bodyPr wrap="square">
            <a:spAutoFit/>
          </a:bodyPr>
          <a:lstStyle/>
          <a:p>
            <a:pPr algn="just"/>
            <a:r>
              <a:rPr lang="en-US" sz="2000" dirty="0">
                <a:solidFill>
                  <a:schemeClr val="lt2"/>
                </a:solidFill>
                <a:latin typeface="DM Sans"/>
              </a:rPr>
              <a:t>During the second phase of our project, we will focus on developing a messaging web application that leverages our high-speed encryption algorithm to ensure secure communication between users. We will also implement a robust approach to encrypting passwords using a secure asymmetric encryption algorithm like RSA within the application's development process.</a:t>
            </a:r>
          </a:p>
        </p:txBody>
      </p:sp>
    </p:spTree>
    <p:extLst>
      <p:ext uri="{BB962C8B-B14F-4D97-AF65-F5344CB8AC3E}">
        <p14:creationId xmlns:p14="http://schemas.microsoft.com/office/powerpoint/2010/main" val="4157425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540" y="297181"/>
            <a:ext cx="6186085" cy="617220"/>
          </a:xfrm>
        </p:spPr>
        <p:txBody>
          <a:bodyPr/>
          <a:lstStyle/>
          <a:p>
            <a:r>
              <a:rPr lang="en-US" dirty="0"/>
              <a:t>Future Work</a:t>
            </a:r>
          </a:p>
        </p:txBody>
      </p:sp>
      <p:pic>
        <p:nvPicPr>
          <p:cNvPr id="111" name="Graphic 110">
            <a:extLst>
              <a:ext uri="{FF2B5EF4-FFF2-40B4-BE49-F238E27FC236}">
                <a16:creationId xmlns:a16="http://schemas.microsoft.com/office/drawing/2014/main" id="{BE3BFC20-2F3C-8458-D55B-CB15D5DD47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9288" y="1173311"/>
            <a:ext cx="4465424" cy="3064506"/>
          </a:xfrm>
          <a:prstGeom prst="rect">
            <a:avLst/>
          </a:prstGeom>
        </p:spPr>
      </p:pic>
    </p:spTree>
    <p:extLst>
      <p:ext uri="{BB962C8B-B14F-4D97-AF65-F5344CB8AC3E}">
        <p14:creationId xmlns:p14="http://schemas.microsoft.com/office/powerpoint/2010/main" val="4103749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3777" y="1913860"/>
            <a:ext cx="3426401" cy="1036323"/>
          </a:xfrm>
        </p:spPr>
        <p:txBody>
          <a:bodyPr/>
          <a:lstStyle/>
          <a:p>
            <a:r>
              <a:rPr lang="en" dirty="0"/>
              <a:t>THANKS!</a:t>
            </a:r>
            <a:endParaRPr lang="en-US" dirty="0"/>
          </a:p>
        </p:txBody>
      </p:sp>
      <p:sp>
        <p:nvSpPr>
          <p:cNvPr id="4" name="Google Shape;3064;p63"/>
          <p:cNvSpPr/>
          <p:nvPr/>
        </p:nvSpPr>
        <p:spPr>
          <a:xfrm>
            <a:off x="1168377" y="3049842"/>
            <a:ext cx="279075" cy="27938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065;p63"/>
          <p:cNvGrpSpPr/>
          <p:nvPr/>
        </p:nvGrpSpPr>
        <p:grpSpPr>
          <a:xfrm>
            <a:off x="1678880" y="3049842"/>
            <a:ext cx="279371" cy="279429"/>
            <a:chOff x="3303268" y="3817349"/>
            <a:chExt cx="346056" cy="345674"/>
          </a:xfrm>
        </p:grpSpPr>
        <p:sp>
          <p:nvSpPr>
            <p:cNvPr id="6" name="Google Shape;3066;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67;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8;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69;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070;p63"/>
          <p:cNvGrpSpPr/>
          <p:nvPr/>
        </p:nvGrpSpPr>
        <p:grpSpPr>
          <a:xfrm>
            <a:off x="2217343" y="3049842"/>
            <a:ext cx="279371" cy="279062"/>
            <a:chOff x="3752358" y="3817349"/>
            <a:chExt cx="346056" cy="345674"/>
          </a:xfrm>
        </p:grpSpPr>
        <p:sp>
          <p:nvSpPr>
            <p:cNvPr id="11" name="Google Shape;3071;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2;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3;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4;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014;p63"/>
          <p:cNvGrpSpPr/>
          <p:nvPr/>
        </p:nvGrpSpPr>
        <p:grpSpPr>
          <a:xfrm>
            <a:off x="4472763" y="800986"/>
            <a:ext cx="3735572" cy="3636335"/>
            <a:chOff x="1029100" y="238125"/>
            <a:chExt cx="5561350" cy="5238375"/>
          </a:xfrm>
        </p:grpSpPr>
        <p:sp>
          <p:nvSpPr>
            <p:cNvPr id="17" name="Google Shape;3015;p63"/>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16;p63"/>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17;p63"/>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18;p63"/>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19;p63"/>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20;p63"/>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21;p63"/>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22;p63"/>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23;p63"/>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4;p63"/>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25;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26;p63"/>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27;p63"/>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28;p63"/>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29;p63"/>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30;p63"/>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31;p63"/>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32;p63"/>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3;p63"/>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34;p63"/>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35;p63"/>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36;p63"/>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37;p63"/>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38;p63"/>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39;p63"/>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40;p63"/>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41;p63"/>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42;p63"/>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43;p63"/>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44;p63"/>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45;p63"/>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46;p63"/>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47;p63"/>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48;p63"/>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49;p63"/>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50;p63"/>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51;p63"/>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52;p63"/>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53;p63"/>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54;p63"/>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55;p63"/>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56;p63"/>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57;p63"/>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58;p63"/>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59;p63"/>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60;p63"/>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61;p63"/>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62;p63"/>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63;p63"/>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238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10817" y="1066605"/>
            <a:ext cx="5245061" cy="3546644"/>
          </a:xfrm>
        </p:spPr>
        <p:txBody>
          <a:bodyPr anchor="ctr"/>
          <a:lstStyle/>
          <a:p>
            <a:pPr marL="152400" indent="0">
              <a:lnSpc>
                <a:spcPct val="150000"/>
              </a:lnSpc>
              <a:buNone/>
            </a:pPr>
            <a:r>
              <a:rPr lang="en-US" sz="1800" dirty="0"/>
              <a:t>The current encryption algorithms are slow and consume a lot of energy, which is not suitable for real-time applications. </a:t>
            </a:r>
            <a:br>
              <a:rPr lang="en-US" sz="1800" dirty="0"/>
            </a:br>
            <a:r>
              <a:rPr lang="en-US" sz="1800" dirty="0"/>
              <a:t>They can cause multiple problems like:</a:t>
            </a:r>
          </a:p>
          <a:p>
            <a:pPr>
              <a:lnSpc>
                <a:spcPct val="150000"/>
              </a:lnSpc>
              <a:buFont typeface="Wingdings" panose="05000000000000000000" pitchFamily="2" charset="2"/>
              <a:buChar char="Ø"/>
            </a:pPr>
            <a:r>
              <a:rPr lang="en-US" sz="1800" dirty="0"/>
              <a:t>Increased Processing Overhead.</a:t>
            </a:r>
          </a:p>
          <a:p>
            <a:pPr>
              <a:lnSpc>
                <a:spcPct val="150000"/>
              </a:lnSpc>
              <a:buFont typeface="Wingdings" panose="05000000000000000000" pitchFamily="2" charset="2"/>
              <a:buChar char="Ø"/>
            </a:pPr>
            <a:r>
              <a:rPr lang="en-US" sz="1800" dirty="0"/>
              <a:t>Impact on Real-Time Systems. </a:t>
            </a:r>
          </a:p>
          <a:p>
            <a:pPr>
              <a:lnSpc>
                <a:spcPct val="150000"/>
              </a:lnSpc>
              <a:buFont typeface="Wingdings" panose="05000000000000000000" pitchFamily="2" charset="2"/>
              <a:buChar char="Ø"/>
            </a:pPr>
            <a:r>
              <a:rPr lang="en-US" sz="1800" dirty="0"/>
              <a:t>Increased energy consumption and carbon footprint.</a:t>
            </a:r>
          </a:p>
          <a:p>
            <a:pPr marL="152400" indent="0">
              <a:lnSpc>
                <a:spcPct val="150000"/>
              </a:lnSpc>
              <a:buNone/>
            </a:pPr>
            <a:endParaRPr lang="en-US" sz="1800" dirty="0"/>
          </a:p>
        </p:txBody>
      </p:sp>
      <p:sp>
        <p:nvSpPr>
          <p:cNvPr id="3" name="Title 2"/>
          <p:cNvSpPr>
            <a:spLocks noGrp="1"/>
          </p:cNvSpPr>
          <p:nvPr>
            <p:ph type="title"/>
          </p:nvPr>
        </p:nvSpPr>
        <p:spPr>
          <a:xfrm>
            <a:off x="426720" y="281940"/>
            <a:ext cx="6283905" cy="707877"/>
          </a:xfrm>
        </p:spPr>
        <p:txBody>
          <a:bodyPr/>
          <a:lstStyle/>
          <a:p>
            <a:pPr marL="342900" indent="-342900">
              <a:buFont typeface="Wingdings" panose="05000000000000000000" pitchFamily="2" charset="2"/>
              <a:buChar char="Ø"/>
            </a:pPr>
            <a:r>
              <a:rPr lang="en-US" dirty="0"/>
              <a:t>Problem Definition</a:t>
            </a:r>
          </a:p>
        </p:txBody>
      </p:sp>
      <p:grpSp>
        <p:nvGrpSpPr>
          <p:cNvPr id="4" name="Google Shape;701;p36"/>
          <p:cNvGrpSpPr/>
          <p:nvPr/>
        </p:nvGrpSpPr>
        <p:grpSpPr>
          <a:xfrm>
            <a:off x="6280298" y="1463748"/>
            <a:ext cx="2297902" cy="2064312"/>
            <a:chOff x="-80975" y="268100"/>
            <a:chExt cx="7462425" cy="5175450"/>
          </a:xfrm>
        </p:grpSpPr>
        <p:sp>
          <p:nvSpPr>
            <p:cNvPr id="5"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152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6624" y="1474381"/>
            <a:ext cx="7870605" cy="1796643"/>
          </a:xfrm>
        </p:spPr>
        <p:txBody>
          <a:bodyPr anchor="ctr"/>
          <a:lstStyle/>
          <a:p>
            <a:pPr algn="just"/>
            <a:r>
              <a:rPr lang="en-US" sz="1800" dirty="0"/>
              <a:t>Slower encryption algorithms require more computational resources (such as CPU cycles and memory) to perform encryption and decryption operations. This increased processing overhead can strain system resources, leading to higher costs, reduced scalability, and potentially degraded user experience. </a:t>
            </a:r>
          </a:p>
        </p:txBody>
      </p:sp>
      <p:sp>
        <p:nvSpPr>
          <p:cNvPr id="3" name="Title 2"/>
          <p:cNvSpPr>
            <a:spLocks noGrp="1"/>
          </p:cNvSpPr>
          <p:nvPr>
            <p:ph type="title"/>
          </p:nvPr>
        </p:nvSpPr>
        <p:spPr>
          <a:xfrm>
            <a:off x="626625" y="312420"/>
            <a:ext cx="6084000" cy="1020194"/>
          </a:xfrm>
        </p:spPr>
        <p:txBody>
          <a:bodyPr/>
          <a:lstStyle/>
          <a:p>
            <a:r>
              <a:rPr lang="en-US" dirty="0"/>
              <a:t>1- Increased Processing Overhead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01" t="11875" r="3624" b="9125"/>
          <a:stretch/>
        </p:blipFill>
        <p:spPr>
          <a:xfrm>
            <a:off x="6278880" y="3139440"/>
            <a:ext cx="2651760" cy="1944717"/>
          </a:xfrm>
          <a:prstGeom prst="rect">
            <a:avLst/>
          </a:prstGeom>
        </p:spPr>
      </p:pic>
    </p:spTree>
    <p:extLst>
      <p:ext uri="{BB962C8B-B14F-4D97-AF65-F5344CB8AC3E}">
        <p14:creationId xmlns:p14="http://schemas.microsoft.com/office/powerpoint/2010/main" val="2742384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6625" y="1538868"/>
            <a:ext cx="8338955" cy="2616074"/>
          </a:xfrm>
        </p:spPr>
        <p:txBody>
          <a:bodyPr anchor="ctr"/>
          <a:lstStyle/>
          <a:p>
            <a:pPr>
              <a:lnSpc>
                <a:spcPct val="200000"/>
              </a:lnSpc>
            </a:pPr>
            <a:r>
              <a:rPr lang="en-US" sz="1800" dirty="0"/>
              <a:t>In real-time systems where timely processing is critical (e.g., communication systems, financial transactions), slow encryption algorithms may introduce unacceptable delays, affecting the responsiveness and reliability of the system.</a:t>
            </a:r>
          </a:p>
        </p:txBody>
      </p:sp>
      <p:sp>
        <p:nvSpPr>
          <p:cNvPr id="3" name="Title 2"/>
          <p:cNvSpPr>
            <a:spLocks noGrp="1"/>
          </p:cNvSpPr>
          <p:nvPr>
            <p:ph type="title"/>
          </p:nvPr>
        </p:nvSpPr>
        <p:spPr>
          <a:xfrm>
            <a:off x="626625" y="327660"/>
            <a:ext cx="6084000" cy="550215"/>
          </a:xfrm>
        </p:spPr>
        <p:txBody>
          <a:bodyPr/>
          <a:lstStyle/>
          <a:p>
            <a:r>
              <a:rPr lang="en-US" dirty="0"/>
              <a:t>2-Impact on Real-Time Systems</a:t>
            </a:r>
          </a:p>
        </p:txBody>
      </p:sp>
    </p:spTree>
    <p:extLst>
      <p:ext uri="{BB962C8B-B14F-4D97-AF65-F5344CB8AC3E}">
        <p14:creationId xmlns:p14="http://schemas.microsoft.com/office/powerpoint/2010/main" val="250915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6073" y="1495818"/>
            <a:ext cx="8011853" cy="2495573"/>
          </a:xfrm>
        </p:spPr>
        <p:txBody>
          <a:bodyPr anchor="ctr"/>
          <a:lstStyle/>
          <a:p>
            <a:pPr>
              <a:lnSpc>
                <a:spcPct val="200000"/>
              </a:lnSpc>
            </a:pPr>
            <a:r>
              <a:rPr lang="en-US" sz="1800" dirty="0"/>
              <a:t>In large-scale deployments, the high computational demand of complex algorithms can contribute to increased energy consumption and carbon footprint. </a:t>
            </a:r>
          </a:p>
          <a:p>
            <a:pPr marL="152400" indent="0">
              <a:lnSpc>
                <a:spcPct val="200000"/>
              </a:lnSpc>
              <a:buNone/>
            </a:pPr>
            <a:r>
              <a:rPr lang="en-US" sz="1800" dirty="0"/>
              <a:t>     This poses ethical and environmental concerns</a:t>
            </a:r>
            <a:r>
              <a:rPr lang="en-US" dirty="0"/>
              <a:t>.</a:t>
            </a:r>
          </a:p>
        </p:txBody>
      </p:sp>
      <p:sp>
        <p:nvSpPr>
          <p:cNvPr id="3" name="Title 2"/>
          <p:cNvSpPr>
            <a:spLocks noGrp="1"/>
          </p:cNvSpPr>
          <p:nvPr>
            <p:ph type="title"/>
          </p:nvPr>
        </p:nvSpPr>
        <p:spPr>
          <a:xfrm>
            <a:off x="354419" y="327660"/>
            <a:ext cx="8158716" cy="550215"/>
          </a:xfrm>
        </p:spPr>
        <p:txBody>
          <a:bodyPr/>
          <a:lstStyle/>
          <a:p>
            <a:r>
              <a:rPr lang="en-US" dirty="0"/>
              <a:t>3-Increased energy consumption and carbon footprint</a:t>
            </a:r>
          </a:p>
        </p:txBody>
      </p:sp>
    </p:spTree>
    <p:extLst>
      <p:ext uri="{BB962C8B-B14F-4D97-AF65-F5344CB8AC3E}">
        <p14:creationId xmlns:p14="http://schemas.microsoft.com/office/powerpoint/2010/main" val="247445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89074" y="1273721"/>
            <a:ext cx="4833001" cy="3262035"/>
          </a:xfrm>
        </p:spPr>
        <p:txBody>
          <a:bodyPr anchor="ctr"/>
          <a:lstStyle/>
          <a:p>
            <a:pPr algn="just"/>
            <a:r>
              <a:rPr lang="en-US" sz="1800" dirty="0"/>
              <a:t>Our project aims to develop a novel encryption algorithm based on polynomial roots, focusing on achieving both high speed and strong security. The goal is to surpass existing encryption algorithms, such as AES, in terms of speed. Additionally, we plan to create a web application that utilizes our algorithm to securely and swiftly transmit messages over networks by encrypting and decrypting them.</a:t>
            </a:r>
          </a:p>
        </p:txBody>
      </p:sp>
      <p:sp>
        <p:nvSpPr>
          <p:cNvPr id="3" name="Title 2"/>
          <p:cNvSpPr>
            <a:spLocks noGrp="1"/>
          </p:cNvSpPr>
          <p:nvPr>
            <p:ph type="title"/>
          </p:nvPr>
        </p:nvSpPr>
        <p:spPr>
          <a:xfrm>
            <a:off x="626625" y="266700"/>
            <a:ext cx="6084000" cy="502549"/>
          </a:xfrm>
        </p:spPr>
        <p:txBody>
          <a:bodyPr/>
          <a:lstStyle/>
          <a:p>
            <a:pPr marL="342900" indent="-342900">
              <a:buFont typeface="Wingdings" panose="05000000000000000000" pitchFamily="2" charset="2"/>
              <a:buChar char="Ø"/>
            </a:pPr>
            <a:r>
              <a:rPr lang="en-US" dirty="0"/>
              <a:t>Project Idea</a:t>
            </a:r>
          </a:p>
        </p:txBody>
      </p:sp>
      <p:grpSp>
        <p:nvGrpSpPr>
          <p:cNvPr id="4" name="Google Shape;161;p29"/>
          <p:cNvGrpSpPr/>
          <p:nvPr/>
        </p:nvGrpSpPr>
        <p:grpSpPr>
          <a:xfrm>
            <a:off x="5543106" y="906780"/>
            <a:ext cx="3196191" cy="3581400"/>
            <a:chOff x="196269" y="-35131"/>
            <a:chExt cx="4117010" cy="5284424"/>
          </a:xfrm>
        </p:grpSpPr>
        <p:grpSp>
          <p:nvGrpSpPr>
            <p:cNvPr id="5" name="Google Shape;162;p29"/>
            <p:cNvGrpSpPr/>
            <p:nvPr/>
          </p:nvGrpSpPr>
          <p:grpSpPr>
            <a:xfrm>
              <a:off x="196269" y="-35131"/>
              <a:ext cx="4117010" cy="4393434"/>
              <a:chOff x="43869" y="-35131"/>
              <a:chExt cx="4117010" cy="4393434"/>
            </a:xfrm>
          </p:grpSpPr>
          <p:sp>
            <p:nvSpPr>
              <p:cNvPr id="1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64;p29"/>
              <p:cNvGrpSpPr/>
              <p:nvPr/>
            </p:nvGrpSpPr>
            <p:grpSpPr>
              <a:xfrm>
                <a:off x="43869" y="-35131"/>
                <a:ext cx="4117010" cy="4393434"/>
                <a:chOff x="-6861500" y="-774675"/>
                <a:chExt cx="4221275" cy="4504700"/>
              </a:xfrm>
            </p:grpSpPr>
            <p:sp>
              <p:nvSpPr>
                <p:cNvPr id="1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285;p29"/>
            <p:cNvGrpSpPr/>
            <p:nvPr/>
          </p:nvGrpSpPr>
          <p:grpSpPr>
            <a:xfrm rot="10800000">
              <a:off x="3474186" y="4232201"/>
              <a:ext cx="183381" cy="1017092"/>
              <a:chOff x="-5634475" y="-504725"/>
              <a:chExt cx="188025" cy="1042850"/>
            </a:xfrm>
          </p:grpSpPr>
          <p:sp>
            <p:nvSpPr>
              <p:cNvPr id="11"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8;p29"/>
            <p:cNvGrpSpPr/>
            <p:nvPr/>
          </p:nvGrpSpPr>
          <p:grpSpPr>
            <a:xfrm rot="10800000">
              <a:off x="2618037" y="4358300"/>
              <a:ext cx="72367" cy="518274"/>
              <a:chOff x="-4201325" y="-449025"/>
              <a:chExt cx="74200" cy="531400"/>
            </a:xfrm>
          </p:grpSpPr>
          <p:sp>
            <p:nvSpPr>
              <p:cNvPr id="8"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8433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31326" y="1562100"/>
            <a:ext cx="5819894" cy="2423160"/>
          </a:xfrm>
        </p:spPr>
        <p:txBody>
          <a:bodyPr/>
          <a:lstStyle/>
          <a:p>
            <a:pPr marL="152400" indent="0" algn="just">
              <a:buNone/>
            </a:pPr>
            <a:r>
              <a:rPr lang="en-US" sz="1800" dirty="0"/>
              <a:t>Before talking about our solution ,let's talk about the base of our algorithm which is root finding algorithms. Root finding algorithms are used in many applications, like machine learning to solve optimization problems, in computer graphics, in economics and finance, and in cryptography. Here we use the root finding algorithms in cryptography.</a:t>
            </a:r>
          </a:p>
        </p:txBody>
      </p:sp>
      <p:sp>
        <p:nvSpPr>
          <p:cNvPr id="3" name="Title 2"/>
          <p:cNvSpPr>
            <a:spLocks noGrp="1"/>
          </p:cNvSpPr>
          <p:nvPr>
            <p:ph type="title"/>
          </p:nvPr>
        </p:nvSpPr>
        <p:spPr>
          <a:xfrm>
            <a:off x="626625" y="289561"/>
            <a:ext cx="6084000" cy="588314"/>
          </a:xfrm>
        </p:spPr>
        <p:txBody>
          <a:bodyPr/>
          <a:lstStyle/>
          <a:p>
            <a:pPr marL="342900" indent="-342900">
              <a:buFont typeface="Wingdings" panose="05000000000000000000" pitchFamily="2" charset="2"/>
              <a:buChar char="Ø"/>
            </a:pPr>
            <a:r>
              <a:rPr lang="en-US" dirty="0"/>
              <a:t>Root Finding Algorithms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220" y="1188720"/>
            <a:ext cx="3042975" cy="3040380"/>
          </a:xfrm>
          <a:prstGeom prst="rect">
            <a:avLst/>
          </a:prstGeom>
          <a:ln>
            <a:noFill/>
          </a:ln>
          <a:effectLst>
            <a:softEdge rad="112500"/>
          </a:effectLst>
        </p:spPr>
      </p:pic>
    </p:spTree>
    <p:extLst>
      <p:ext uri="{BB962C8B-B14F-4D97-AF65-F5344CB8AC3E}">
        <p14:creationId xmlns:p14="http://schemas.microsoft.com/office/powerpoint/2010/main" val="1063248969"/>
      </p:ext>
    </p:extLst>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1269</Words>
  <Application>Microsoft Office PowerPoint</Application>
  <PresentationFormat>On-screen Show (16:9)</PresentationFormat>
  <Paragraphs>126</Paragraphs>
  <Slides>36</Slides>
  <Notes>2</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Cambria Math</vt:lpstr>
      <vt:lpstr>DM Sans</vt:lpstr>
      <vt:lpstr>Arial</vt:lpstr>
      <vt:lpstr>Consolas</vt:lpstr>
      <vt:lpstr>Viga</vt:lpstr>
      <vt:lpstr>Wingdings</vt:lpstr>
      <vt:lpstr>Cyber Security Business Plan</vt:lpstr>
      <vt:lpstr>Messaging Web Application Using High-Speed Encryption Algorithm with Polynomial Roots </vt:lpstr>
      <vt:lpstr>Team Members:  </vt:lpstr>
      <vt:lpstr>Agenda</vt:lpstr>
      <vt:lpstr>Problem Definition</vt:lpstr>
      <vt:lpstr>1- Increased Processing Overhead</vt:lpstr>
      <vt:lpstr>2-Impact on Real-Time Systems</vt:lpstr>
      <vt:lpstr>3-Increased energy consumption and carbon footprint</vt:lpstr>
      <vt:lpstr>Project Idea</vt:lpstr>
      <vt:lpstr>Root Finding Algorithms</vt:lpstr>
      <vt:lpstr>Bisection Method</vt:lpstr>
      <vt:lpstr>False Position Method</vt:lpstr>
      <vt:lpstr>HybridBF Algorithm</vt:lpstr>
      <vt:lpstr>Hybrid Algorithm Flowchart</vt:lpstr>
      <vt:lpstr>Example (No Normalization for Simplicity)</vt:lpstr>
      <vt:lpstr>Compare Results</vt:lpstr>
      <vt:lpstr>Number of Iterations</vt:lpstr>
      <vt:lpstr>CPU Time</vt:lpstr>
      <vt:lpstr>Function Value</vt:lpstr>
      <vt:lpstr>How Does Our Encryption Algorithm Works</vt:lpstr>
      <vt:lpstr>Encryption Process</vt:lpstr>
      <vt:lpstr>Key Numbers</vt:lpstr>
      <vt:lpstr>Decryption Process</vt:lpstr>
      <vt:lpstr>Results</vt:lpstr>
      <vt:lpstr>Encode Time Over 1000 Messages</vt:lpstr>
      <vt:lpstr>Encode Time Sum Over 1000 Messages</vt:lpstr>
      <vt:lpstr>Decode Time Over 1000 Messages</vt:lpstr>
      <vt:lpstr>Decode Time Sum Over 1000 Messages</vt:lpstr>
      <vt:lpstr>Total Time Over 1000 Messages</vt:lpstr>
      <vt:lpstr>Total Time Sum Over 1000 Messages</vt:lpstr>
      <vt:lpstr>Advantages of Faster Encryption Algorithms</vt:lpstr>
      <vt:lpstr>Current Solutions in the Market</vt:lpstr>
      <vt:lpstr>Methodology </vt:lpstr>
      <vt:lpstr> Current Progress  </vt:lpstr>
      <vt:lpstr>Future Work</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Messaging Web Application Using High-Speed Encryption Algorithm with Polynomial Roots</dc:title>
  <dc:creator>DALIA</dc:creator>
  <cp:lastModifiedBy>محمد احمد السيد السيد</cp:lastModifiedBy>
  <cp:revision>58</cp:revision>
  <dcterms:modified xsi:type="dcterms:W3CDTF">2024-02-12T06:41:12Z</dcterms:modified>
</cp:coreProperties>
</file>